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38"/>
  </p:handoutMasterIdLst>
  <p:sldIdLst>
    <p:sldId id="300" r:id="rId3"/>
    <p:sldId id="729" r:id="rId4"/>
    <p:sldId id="313" r:id="rId6"/>
    <p:sldId id="786" r:id="rId7"/>
    <p:sldId id="787" r:id="rId8"/>
    <p:sldId id="788" r:id="rId9"/>
    <p:sldId id="818" r:id="rId10"/>
    <p:sldId id="731" r:id="rId11"/>
    <p:sldId id="820" r:id="rId12"/>
    <p:sldId id="821" r:id="rId13"/>
    <p:sldId id="758" r:id="rId14"/>
    <p:sldId id="819" r:id="rId15"/>
    <p:sldId id="822" r:id="rId16"/>
    <p:sldId id="823" r:id="rId17"/>
    <p:sldId id="824" r:id="rId18"/>
    <p:sldId id="825" r:id="rId19"/>
    <p:sldId id="826" r:id="rId20"/>
    <p:sldId id="827" r:id="rId21"/>
    <p:sldId id="828" r:id="rId22"/>
    <p:sldId id="756" r:id="rId23"/>
    <p:sldId id="754" r:id="rId24"/>
    <p:sldId id="759" r:id="rId25"/>
    <p:sldId id="844" r:id="rId26"/>
    <p:sldId id="845" r:id="rId27"/>
    <p:sldId id="846" r:id="rId28"/>
    <p:sldId id="847" r:id="rId29"/>
    <p:sldId id="760" r:id="rId30"/>
    <p:sldId id="762" r:id="rId31"/>
    <p:sldId id="765" r:id="rId32"/>
    <p:sldId id="764" r:id="rId33"/>
    <p:sldId id="833" r:id="rId34"/>
    <p:sldId id="849" r:id="rId35"/>
    <p:sldId id="858" r:id="rId36"/>
    <p:sldId id="277" r:id="rId37"/>
  </p:sldIdLst>
  <p:sldSz cx="12188825" cy="6858000"/>
  <p:notesSz cx="6858000" cy="9144000"/>
  <p:embeddedFontLst/>
  <p:defaultTextStyle>
    <a:defPPr>
      <a:defRPr lang="en-US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ke" initials="X" lastIdx="3" clrIdx="0"/>
  <p:cmAuthor id="29" name="Microsoft Office 用户" initials="Office [29]" lastIdx="1" clrIdx="28"/>
  <p:cmAuthor id="32" name="Thinkpad" initials="T" lastIdx="3" clrIdx="3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231A"/>
    <a:srgbClr val="FFFFFF"/>
    <a:srgbClr val="000000"/>
    <a:srgbClr val="BF0000"/>
    <a:srgbClr val="6F7170"/>
    <a:srgbClr val="5F5F5F"/>
    <a:srgbClr val="414042"/>
    <a:srgbClr val="00B4E5"/>
    <a:srgbClr val="0094BC"/>
    <a:srgbClr val="001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90" autoAdjust="0"/>
    <p:restoredTop sz="89636" autoAdjust="0"/>
  </p:normalViewPr>
  <p:slideViewPr>
    <p:cSldViewPr snapToGrid="0" snapToObjects="1">
      <p:cViewPr varScale="1">
        <p:scale>
          <a:sx n="64" d="100"/>
          <a:sy n="64" d="100"/>
        </p:scale>
        <p:origin x="276" y="72"/>
      </p:cViewPr>
      <p:guideLst>
        <p:guide orient="horz" pos="501"/>
        <p:guide orient="horz" pos="4214"/>
        <p:guide orient="horz" pos="3907"/>
        <p:guide pos="3992"/>
        <p:guide pos="2278"/>
        <p:guide pos="55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34" d="100"/>
          <a:sy n="34" d="100"/>
        </p:scale>
        <p:origin x="2298" y="60"/>
      </p:cViewPr>
      <p:guideLst>
        <p:guide orient="horz" pos="2891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sz="10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2011 LENOVO CONFIDENTIAL. All rights reserved.</a:t>
            </a:r>
            <a:endParaRPr lang="en-US" sz="800" cap="all" dirty="0">
              <a:solidFill>
                <a:srgbClr val="939598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sz="8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fld id="{F23CF275-28B3-497F-9AED-85D5F023BA5C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sz="800" cap="all" dirty="0">
                <a:solidFill>
                  <a:srgbClr val="939598"/>
                </a:solidFill>
              </a:rPr>
              <a:t>2011 LENOVO CONFIDENTIAL. All rights reserved.</a:t>
            </a:r>
            <a:endParaRPr lang="en-US" sz="800" cap="all" dirty="0">
              <a:solidFill>
                <a:srgbClr val="93959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使用</a:t>
            </a:r>
            <a:r>
              <a:rPr lang="en-US" altLang="zh-CN"/>
              <a:t>F12</a:t>
            </a:r>
            <a:r>
              <a:rPr lang="zh-CN" altLang="en-US"/>
              <a:t>工具调试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&lt;!DOCTYPE html&gt;</a:t>
            </a:r>
            <a:endParaRPr lang="zh-CN" altLang="en-US"/>
          </a:p>
          <a:p>
            <a:r>
              <a:rPr lang="zh-CN" altLang="en-US"/>
              <a:t>&lt;html&gt;</a:t>
            </a:r>
            <a:endParaRPr lang="zh-CN" altLang="en-US"/>
          </a:p>
          <a:p>
            <a:r>
              <a:rPr lang="zh-CN" altLang="en-US"/>
              <a:t>&lt;head&gt;</a:t>
            </a:r>
            <a:endParaRPr lang="zh-CN" altLang="en-US"/>
          </a:p>
          <a:p>
            <a:r>
              <a:rPr lang="zh-CN" altLang="en-US"/>
              <a:t>  &lt;meta charset="utf-8"&gt;</a:t>
            </a:r>
            <a:endParaRPr lang="zh-CN" altLang="en-US"/>
          </a:p>
          <a:p>
            <a:r>
              <a:rPr lang="zh-CN" altLang="en-US"/>
              <a:t>  &lt;title&gt;这是一个网页测试&lt;/title&gt;</a:t>
            </a:r>
            <a:endParaRPr lang="zh-CN" altLang="en-US"/>
          </a:p>
          <a:p>
            <a:r>
              <a:rPr lang="zh-CN" altLang="en-US"/>
              <a:t>&lt;/head&gt;</a:t>
            </a:r>
            <a:endParaRPr lang="zh-CN" altLang="en-US"/>
          </a:p>
          <a:p>
            <a:r>
              <a:rPr lang="zh-CN" altLang="en-US"/>
              <a:t>&lt;body&gt;</a:t>
            </a:r>
            <a:endParaRPr lang="zh-CN" altLang="en-US"/>
          </a:p>
          <a:p>
            <a:r>
              <a:rPr lang="zh-CN" altLang="en-US"/>
              <a:t>  &lt;h2&gt;</a:t>
            </a:r>
            <a:endParaRPr lang="zh-CN" altLang="en-US"/>
          </a:p>
          <a:p>
            <a:r>
              <a:rPr lang="zh-CN" altLang="en-US"/>
              <a:t>    &lt;div id="aaa"&gt;</a:t>
            </a:r>
            <a:endParaRPr lang="zh-CN" altLang="en-US"/>
          </a:p>
          <a:p>
            <a:r>
              <a:rPr lang="zh-CN" altLang="en-US"/>
              <a:t>      &lt;div class="bbb"&gt;</a:t>
            </a:r>
            <a:endParaRPr lang="zh-CN" altLang="en-US"/>
          </a:p>
          <a:p>
            <a:r>
              <a:rPr lang="zh-CN" altLang="en-US"/>
              <a:t>        &lt;h2 class="title"&gt; Hello world!&lt;/h2&gt;</a:t>
            </a:r>
            <a:endParaRPr lang="zh-CN" altLang="en-US"/>
          </a:p>
          <a:p>
            <a:r>
              <a:rPr lang="zh-CN" altLang="en-US"/>
              <a:t>        &lt;p class="text"&gt; xxx 真是个聪明捣蛋鬼&lt;/p&gt;</a:t>
            </a:r>
            <a:endParaRPr lang="zh-CN" altLang="en-US"/>
          </a:p>
          <a:p>
            <a:r>
              <a:rPr lang="zh-CN" altLang="en-US"/>
              <a:t>      &lt;/div&gt;</a:t>
            </a:r>
            <a:endParaRPr lang="zh-CN" altLang="en-US"/>
          </a:p>
          <a:p>
            <a:r>
              <a:rPr lang="zh-CN" altLang="en-US"/>
              <a:t>    &lt;/div&gt;</a:t>
            </a:r>
            <a:endParaRPr lang="zh-CN" altLang="en-US"/>
          </a:p>
          <a:p>
            <a:r>
              <a:rPr lang="zh-CN" altLang="en-US"/>
              <a:t>  &lt;/h2&gt;</a:t>
            </a:r>
            <a:endParaRPr lang="zh-CN" altLang="en-US"/>
          </a:p>
          <a:p>
            <a:r>
              <a:rPr lang="zh-CN" altLang="en-US"/>
              <a:t>&lt;/body&gt;</a:t>
            </a:r>
            <a:endParaRPr lang="zh-CN" altLang="en-US"/>
          </a:p>
          <a:p>
            <a:r>
              <a:rPr lang="zh-CN" altLang="en-US"/>
              <a:t>&lt;/html&gt;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叫学生，想一个自己的公司名和地址，以此公司名和地址举例讲解</a:t>
            </a:r>
            <a:r>
              <a:rPr lang="en-US" altLang="zh-CN" dirty="0"/>
              <a:t>URL</a:t>
            </a:r>
            <a:r>
              <a:rPr lang="zh-CN" altLang="en-US" dirty="0"/>
              <a:t>的含义。</a:t>
            </a:r>
            <a:endParaRPr lang="zh-CN" altLang="en-US" dirty="0"/>
          </a:p>
          <a:p>
            <a:r>
              <a:rPr lang="en-US" altLang="zh-CN" dirty="0"/>
              <a:t>url</a:t>
            </a:r>
            <a:r>
              <a:rPr lang="zh-CN" altLang="en-US" dirty="0"/>
              <a:t>举例，让学生照一张好看的图片，我来上传到图床，以这张图片的</a:t>
            </a:r>
            <a:r>
              <a:rPr lang="en-US" altLang="zh-CN" dirty="0"/>
              <a:t>url</a:t>
            </a:r>
            <a:r>
              <a:rPr lang="zh-CN" altLang="en-US" dirty="0"/>
              <a:t>来举例。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或者打开“王者荣耀”官网英雄资料区，找个图片，查看它的</a:t>
            </a:r>
            <a:r>
              <a:rPr lang="en-US" altLang="zh-CN" dirty="0">
                <a:sym typeface="+mn-ea"/>
              </a:rPr>
              <a:t>URL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叫学生，想一个自己的公司名和地址，以此公司名和地址举例讲解</a:t>
            </a:r>
            <a:r>
              <a:rPr lang="en-US" altLang="zh-CN" dirty="0"/>
              <a:t>URL</a:t>
            </a:r>
            <a:r>
              <a:rPr lang="zh-CN" altLang="en-US" dirty="0"/>
              <a:t>的含义。</a:t>
            </a:r>
            <a:endParaRPr lang="zh-CN" altLang="en-US" dirty="0"/>
          </a:p>
          <a:p>
            <a:r>
              <a:rPr lang="en-US" altLang="zh-CN" dirty="0"/>
              <a:t>url</a:t>
            </a:r>
            <a:r>
              <a:rPr lang="zh-CN" altLang="en-US" dirty="0"/>
              <a:t>举例，让学生照一张好看的图片，我来上传到图床，以这张图片的</a:t>
            </a:r>
            <a:r>
              <a:rPr lang="en-US" altLang="zh-CN" dirty="0"/>
              <a:t>url</a:t>
            </a:r>
            <a:r>
              <a:rPr lang="zh-CN" altLang="en-US" dirty="0"/>
              <a:t>来举例。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或者打开“王者荣耀”官网英雄资料区，找个图片，查看它的</a:t>
            </a:r>
            <a:r>
              <a:rPr lang="en-US" altLang="zh-CN" dirty="0">
                <a:sym typeface="+mn-ea"/>
              </a:rPr>
              <a:t>URL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en-US" altLang="zh-CN" dirty="0"/>
              <a:t>url</a:t>
            </a:r>
            <a:r>
              <a:rPr lang="zh-CN" altLang="en-US" dirty="0"/>
              <a:t>举例，让学生照一张好看的图片，我来上传到图床，以这张图片的</a:t>
            </a:r>
            <a:r>
              <a:rPr lang="en-US" altLang="zh-CN" dirty="0"/>
              <a:t>url</a:t>
            </a:r>
            <a:r>
              <a:rPr lang="zh-CN" altLang="en-US" dirty="0"/>
              <a:t>来举例。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或者打开“王者荣耀”官网英雄资料区，找个图片，查看它的</a:t>
            </a:r>
            <a:r>
              <a:rPr lang="en-US" altLang="zh-CN" dirty="0">
                <a:sym typeface="+mn-ea"/>
              </a:rPr>
              <a:t>URL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r>
              <a:rPr lang="en-US" altLang="zh-CN" dirty="0"/>
              <a:t>url</a:t>
            </a:r>
            <a:r>
              <a:rPr lang="zh-CN" altLang="en-US" dirty="0"/>
              <a:t>举例，让学生照一张好看的图片，我来上传到图床，以这张图片的</a:t>
            </a:r>
            <a:r>
              <a:rPr lang="en-US" altLang="zh-CN" dirty="0"/>
              <a:t>url</a:t>
            </a:r>
            <a:r>
              <a:rPr lang="zh-CN" altLang="en-US" dirty="0"/>
              <a:t>来举例。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或者打开“王者荣耀”官网英雄资料区，找个图片，查看它的</a:t>
            </a:r>
            <a:r>
              <a:rPr lang="en-US" altLang="zh-CN" dirty="0">
                <a:sym typeface="+mn-ea"/>
              </a:rPr>
              <a:t>URL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image" Target="../media/image1.jpe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image" Target="../media/image1.jpe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2" Type="http://schemas.openxmlformats.org/officeDocument/2006/relationships/image" Target="../media/image20.png"/><Relationship Id="rId21" Type="http://schemas.openxmlformats.org/officeDocument/2006/relationships/image" Target="../media/image33.png"/><Relationship Id="rId20" Type="http://schemas.openxmlformats.org/officeDocument/2006/relationships/image" Target="../media/image32.png"/><Relationship Id="rId2" Type="http://schemas.openxmlformats.org/officeDocument/2006/relationships/image" Target="../media/image26.jpeg"/><Relationship Id="rId19" Type="http://schemas.openxmlformats.org/officeDocument/2006/relationships/image" Target="../media/image31.png"/><Relationship Id="rId18" Type="http://schemas.openxmlformats.org/officeDocument/2006/relationships/image" Target="../media/image30.png"/><Relationship Id="rId17" Type="http://schemas.openxmlformats.org/officeDocument/2006/relationships/image" Target="../media/image16.png"/><Relationship Id="rId16" Type="http://schemas.openxmlformats.org/officeDocument/2006/relationships/image" Target="../media/image29.png"/><Relationship Id="rId15" Type="http://schemas.openxmlformats.org/officeDocument/2006/relationships/image" Target="../media/image28.png"/><Relationship Id="rId14" Type="http://schemas.openxmlformats.org/officeDocument/2006/relationships/image" Target="../media/image27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4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24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76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6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528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31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70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4779" y="5468108"/>
            <a:ext cx="310896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427" y="5468108"/>
            <a:ext cx="310896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5828" y="5442941"/>
            <a:ext cx="365760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6131" y="5468108"/>
            <a:ext cx="310896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3337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5955" y="6330311"/>
            <a:ext cx="4422614" cy="3921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5955" y="6330311"/>
            <a:ext cx="4422614" cy="3921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cs typeface="Arial" panose="020B060402020209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8982" y="151551"/>
            <a:ext cx="4422614" cy="39216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4"/>
            <a:ext cx="7884015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9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88336" y="6341251"/>
            <a:ext cx="441655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32"/>
            <p:cNvSpPr/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33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34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35"/>
            <p:cNvSpPr/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36"/>
            <p:cNvSpPr/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  <a:endParaRPr lang="en-US" dirty="0"/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88336" y="6341251"/>
            <a:ext cx="441655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32"/>
            <p:cNvSpPr/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33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34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35"/>
            <p:cNvSpPr/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36"/>
            <p:cNvSpPr/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  <a:endParaRPr lang="en-US" dirty="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4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24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76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6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528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31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70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4779" y="5468108"/>
            <a:ext cx="310896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427" y="5468108"/>
            <a:ext cx="310896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5828" y="5442941"/>
            <a:ext cx="365760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6131" y="5468108"/>
            <a:ext cx="310896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3337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5120" y="3464892"/>
            <a:ext cx="1200544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58288" y="4770438"/>
            <a:ext cx="168910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630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470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5120" y="4664439"/>
            <a:ext cx="1200544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90204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-1" fmla="*/ 0 w 1200544"/>
                <a:gd name="connsiteY0-2" fmla="*/ 0 h 106726"/>
                <a:gd name="connsiteX1-3" fmla="*/ 1200544 w 1200544"/>
                <a:gd name="connsiteY1-4" fmla="*/ 0 h 106726"/>
                <a:gd name="connsiteX2-5" fmla="*/ 0 w 1200544"/>
                <a:gd name="connsiteY2-6" fmla="*/ 106726 h 106726"/>
                <a:gd name="connsiteX3-7" fmla="*/ 0 w 1200544"/>
                <a:gd name="connsiteY3-8" fmla="*/ 0 h 1067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90204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6"/>
            <a:ext cx="11073385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170" y="1519963"/>
            <a:ext cx="8535661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3433" y="1260545"/>
            <a:ext cx="485134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5848" y="4437853"/>
            <a:ext cx="660030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19912" y="4738254"/>
            <a:ext cx="495217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/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/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/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/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/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/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/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/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/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/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187" y="2009776"/>
            <a:ext cx="6971627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84063A-FCF9-4F1D-BDDB-72FFCCA9AAD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48640" y="6458563"/>
            <a:ext cx="2413343" cy="18466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9A2430-E848-47D7-878F-859606BFBFA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2C8CB-400E-404C-ACED-5EDB5F9E876A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48640" y="6458563"/>
            <a:ext cx="2413343" cy="18466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8358" y="6356351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FB4B7F-7108-4E1D-BC72-7A5CDD46FDF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3"/>
          <p:cNvSpPr>
            <a:spLocks noGrp="1"/>
          </p:cNvSpPr>
          <p:nvPr>
            <p:ph type="sldNum" sz="quarter" idx="4"/>
          </p:nvPr>
        </p:nvSpPr>
        <p:spPr>
          <a:xfrm>
            <a:off x="9117961" y="6381328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7C6C06A-6A1C-2E45-A070-5E5418E076A2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1"/>
            <a:ext cx="12192000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8895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cs typeface="Arial" panose="020B0604020202090204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9200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section header title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1524" y="0"/>
            <a:ext cx="12188952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63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178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345" y="6329604"/>
            <a:ext cx="118872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1990" y="4087549"/>
            <a:ext cx="347589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784" y="1591056"/>
            <a:ext cx="11064240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9" Type="http://schemas.openxmlformats.org/officeDocument/2006/relationships/theme" Target="../theme/theme1.xml"/><Relationship Id="rId28" Type="http://schemas.openxmlformats.org/officeDocument/2006/relationships/image" Target="../media/image23.png"/><Relationship Id="rId27" Type="http://schemas.openxmlformats.org/officeDocument/2006/relationships/image" Target="../media/image26.jpeg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  <p:txStyles>
    <p:titleStyle>
      <a:lvl1pPr algn="ctr" defTabSz="1219200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anose="020B0604020202090204" pitchFamily="34" charset="0"/>
          <a:ea typeface="+mj-ea"/>
          <a:cs typeface="Arial" panose="020B0604020202090204" pitchFamily="34" charset="0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4300" kern="1200">
          <a:solidFill>
            <a:schemeClr val="tx1"/>
          </a:solidFill>
          <a:latin typeface="Arial" panose="020B0604020202090204" pitchFamily="34" charset="0"/>
          <a:ea typeface="+mn-ea"/>
          <a:cs typeface="Arial" panose="020B0604020202090204" pitchFamily="34" charset="0"/>
        </a:defRPr>
      </a:lvl1pPr>
      <a:lvl2pPr marL="990600" indent="-3810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700" kern="1200">
          <a:solidFill>
            <a:schemeClr val="tx1"/>
          </a:solidFill>
          <a:latin typeface="Arial" panose="020B0604020202090204" pitchFamily="34" charset="0"/>
          <a:ea typeface="+mn-ea"/>
          <a:cs typeface="Arial" panose="020B0604020202090204" pitchFamily="34" charset="0"/>
        </a:defRPr>
      </a:lvl2pPr>
      <a:lvl3pPr marL="1524000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Arial" panose="020B0604020202090204" pitchFamily="34" charset="0"/>
          <a:ea typeface="+mn-ea"/>
          <a:cs typeface="Arial" panose="020B0604020202090204" pitchFamily="34" charset="0"/>
        </a:defRPr>
      </a:lvl3pPr>
      <a:lvl4pPr marL="2132965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90204" pitchFamily="34" charset="0"/>
          <a:ea typeface="+mn-ea"/>
          <a:cs typeface="Arial" panose="020B0604020202090204" pitchFamily="34" charset="0"/>
        </a:defRPr>
      </a:lvl4pPr>
      <a:lvl5pPr marL="2742565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90204" pitchFamily="34" charset="0"/>
          <a:ea typeface="+mn-ea"/>
          <a:cs typeface="Arial" panose="020B0604020202090204" pitchFamily="34" charset="0"/>
        </a:defRPr>
      </a:lvl5pPr>
      <a:lvl6pPr marL="3352165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0.png"/><Relationship Id="rId1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1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1" Type="http://schemas.openxmlformats.org/officeDocument/2006/relationships/hyperlink" Target="https://zhuanlan.zhihu.com/p/138235610" TargetMode="Externa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5.png"/><Relationship Id="rId2" Type="http://schemas.openxmlformats.org/officeDocument/2006/relationships/hyperlink" Target="https://admin:admin@ssr3.scrape.center" TargetMode="External"/><Relationship Id="rId1" Type="http://schemas.openxmlformats.org/officeDocument/2006/relationships/hyperlink" Target="https://ssr3.scrape.cente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4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5.xml"/><Relationship Id="rId2" Type="http://schemas.openxmlformats.org/officeDocument/2006/relationships/tags" Target="../tags/tag1.xml"/><Relationship Id="rId1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5.xml"/><Relationship Id="rId3" Type="http://schemas.openxmlformats.org/officeDocument/2006/relationships/tags" Target="../tags/tag2.xml"/><Relationship Id="rId2" Type="http://schemas.openxmlformats.org/officeDocument/2006/relationships/hyperlink" Target="https://www.taobao.com/" TargetMode="External"/><Relationship Id="rId1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25.xml"/><Relationship Id="rId6" Type="http://schemas.openxmlformats.org/officeDocument/2006/relationships/tags" Target="../tags/tag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25.xml"/><Relationship Id="rId6" Type="http://schemas.openxmlformats.org/officeDocument/2006/relationships/tags" Target="../tags/tag10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4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25.xml"/><Relationship Id="rId6" Type="http://schemas.openxmlformats.org/officeDocument/2006/relationships/tags" Target="../tags/tag1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25.xml"/><Relationship Id="rId6" Type="http://schemas.openxmlformats.org/officeDocument/2006/relationships/tags" Target="../tags/tag1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7" Type="http://schemas.openxmlformats.org/officeDocument/2006/relationships/slideLayout" Target="../slideLayouts/slideLayout25.xml"/><Relationship Id="rId6" Type="http://schemas.openxmlformats.org/officeDocument/2006/relationships/tags" Target="../tags/tag2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25.xml"/><Relationship Id="rId5" Type="http://schemas.openxmlformats.org/officeDocument/2006/relationships/tags" Target="../tags/tag24.xml"/><Relationship Id="rId4" Type="http://schemas.openxmlformats.org/officeDocument/2006/relationships/image" Target="../media/image47.png"/><Relationship Id="rId3" Type="http://schemas.openxmlformats.org/officeDocument/2006/relationships/hyperlink" Target="https://movie.douban.com/" TargetMode="External"/><Relationship Id="rId2" Type="http://schemas.openxmlformats.org/officeDocument/2006/relationships/image" Target="../media/image46.png"/><Relationship Id="rId1" Type="http://schemas.openxmlformats.org/officeDocument/2006/relationships/tags" Target="../tags/tag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hyperlink" Target="https://gitee.com/favicon.ic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/>
          <p:nvPr/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pPr>
              <a:lnSpc>
                <a:spcPts val="6400"/>
              </a:lnSpc>
            </a:pPr>
            <a:r>
              <a:rPr lang="zh-CN" altLang="en-US" sz="5400" b="1" dirty="0">
                <a:ea typeface="微软雅黑" panose="020B0503020204020204" pitchFamily="34" charset="-122"/>
              </a:rPr>
              <a:t>互联网数据采集</a:t>
            </a:r>
            <a:r>
              <a:rPr altLang="zh-CN" sz="5400" b="1" dirty="0">
                <a:ea typeface="微软雅黑" panose="020B0503020204020204" pitchFamily="34" charset="-122"/>
              </a:rPr>
              <a:t>-</a:t>
            </a:r>
            <a:r>
              <a:rPr lang="zh-CN" altLang="en-US" sz="5400" b="1" dirty="0">
                <a:ea typeface="微软雅黑" panose="020B0503020204020204" pitchFamily="34" charset="-122"/>
              </a:rPr>
              <a:t>网络基础</a:t>
            </a:r>
            <a:endParaRPr lang="zh-CN" altLang="en-US" sz="5400" b="1" dirty="0">
              <a:ea typeface="微软雅黑" panose="020B0503020204020204" pitchFamily="34" charset="-122"/>
            </a:endParaRPr>
          </a:p>
        </p:txBody>
      </p:sp>
      <p:sp>
        <p:nvSpPr>
          <p:cNvPr id="9" name="Subtitle 4"/>
          <p:cNvSpPr txBox="1"/>
          <p:nvPr/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609600" indent="0" algn="ctr" defTabSz="1219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3700" kern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2pPr>
            <a:lvl3pPr marL="1219200" indent="0" algn="ctr" defTabSz="1219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3pPr>
            <a:lvl4pPr marL="1828165" indent="0" algn="ctr" defTabSz="1219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4pPr>
            <a:lvl5pPr marL="2437765" indent="0" algn="ctr" defTabSz="1219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5pPr>
            <a:lvl6pPr marL="3047365" indent="0" algn="ctr" defTabSz="12192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5" indent="0" algn="ctr" defTabSz="12192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565" indent="0" algn="ctr" defTabSz="12192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165" indent="0" algn="ctr" defTabSz="12192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ea typeface="微软雅黑" panose="020B0503020204020204" pitchFamily="34" charset="-122"/>
              </a:rPr>
              <a:t>联想教育</a:t>
            </a:r>
            <a:endParaRPr lang="zh-CN" altLang="en-US" dirty="0">
              <a:solidFill>
                <a:schemeClr val="bg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" y="1753870"/>
            <a:ext cx="2571750" cy="296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基本原理：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endParaRPr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98470" y="1294765"/>
            <a:ext cx="7264400" cy="4506595"/>
          </a:xfrm>
          <a:prstGeom prst="rect">
            <a:avLst/>
          </a:prstGeom>
          <a:ln w="12700">
            <a:noFill/>
            <a:prstDash val="lgDashDotDot"/>
          </a:ln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HTTP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：超文本传输协议。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HTTP 传输的内容是「超文本」。</a:t>
            </a:r>
            <a:endParaRPr sz="2000" dirty="0">
              <a:solidFill>
                <a:srgbClr val="6F7170"/>
              </a:solidFill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我们先来理解「文本」，在互联网早期的时候只是简单的字符文字，但现在「文本」的涵义已经可以扩展为图片、视频、压缩包等，在 HTTP 眼里这些都算作「文本」。</a:t>
            </a:r>
            <a:endParaRPr sz="2000" dirty="0">
              <a:solidFill>
                <a:srgbClr val="6F7170"/>
              </a:solidFill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再来理解「超文本」，它就是超越了普通文本的文本，它是文字、图片、视频等的混合体，最关键有</a:t>
            </a:r>
            <a:r>
              <a:rPr sz="2000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超链接</a:t>
            </a:r>
            <a:r>
              <a:rPr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，能从一个超文本跳转到另外一个超文本。</a:t>
            </a:r>
            <a:endParaRPr sz="2000" dirty="0">
              <a:solidFill>
                <a:srgbClr val="6F7170"/>
              </a:solidFill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HTML 就是最常见的超文本了，它本身只是纯文字文件，但内部用很多标签定义了图片、视频等的链接，再经过浏览器的解释，呈现给我们的就是一个文字、有画面的网页了。</a:t>
            </a:r>
            <a:endParaRPr sz="2000" dirty="0">
              <a:solidFill>
                <a:srgbClr val="6F7170"/>
              </a:solidFill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5013" y="2876332"/>
            <a:ext cx="1560454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HTTP</a:t>
            </a: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：</a:t>
            </a:r>
            <a:endParaRPr lang="en-US" altLang="zh-CN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3" y="2775275"/>
            <a:ext cx="736316" cy="7363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202191"/>
            <a:ext cx="11812459" cy="487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136" t="22601" b="41004"/>
          <a:stretch>
            <a:fillRect/>
          </a:stretch>
        </p:blipFill>
        <p:spPr>
          <a:xfrm>
            <a:off x="6779895" y="516255"/>
            <a:ext cx="5136515" cy="1403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" y="1753870"/>
            <a:ext cx="2571750" cy="296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基本原理：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endParaRPr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71825" y="1753870"/>
            <a:ext cx="8020050" cy="3813810"/>
          </a:xfrm>
          <a:prstGeom prst="rect">
            <a:avLst/>
          </a:prstGeom>
          <a:ln w="12700">
            <a:noFill/>
            <a:prstDash val="lgDashDotDot"/>
          </a:ln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HTTPS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HTTP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的安全版。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什么意思？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就是</a:t>
            </a:r>
            <a:r>
              <a:rPr lang="zh-CN" altLang="en-US" sz="2000" dirty="0">
                <a:solidFill>
                  <a:srgbClr val="FF0000"/>
                </a:solidFill>
                <a:ea typeface="微软雅黑" panose="020B0503020204020204" pitchFamily="34" charset="-122"/>
                <a:sym typeface="+mn-ea"/>
              </a:rPr>
              <a:t>比</a:t>
            </a:r>
            <a:r>
              <a:rPr lang="en-US" altLang="zh-CN" sz="2000" dirty="0">
                <a:solidFill>
                  <a:srgbClr val="FF0000"/>
                </a:solidFill>
                <a:ea typeface="微软雅黑" panose="020B0503020204020204" pitchFamily="34" charset="-122"/>
                <a:sym typeface="+mn-ea"/>
              </a:rPr>
              <a:t>HTTP</a:t>
            </a:r>
            <a:r>
              <a:rPr lang="zh-CN" altLang="en-US" sz="2000" dirty="0">
                <a:solidFill>
                  <a:srgbClr val="FF0000"/>
                </a:solidFill>
                <a:ea typeface="微软雅黑" panose="020B0503020204020204" pitchFamily="34" charset="-122"/>
                <a:sym typeface="+mn-ea"/>
              </a:rPr>
              <a:t>更安全的传输规则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现在越来越多的网站和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APP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朝着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HTTPS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的方向发展：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苹果公司强制所有的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IOS App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2017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年之前全部改为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HTTPS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加密；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谷歌的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Chrome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浏览器对为进行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HTTP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加密的网址亮出风险提示；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Font typeface="Arial" panose="020B0604020202090204" pitchFamily="34" charset="0"/>
              <a:buChar char="•"/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腾讯微信小程序要求后台使用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HTTPS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请求进行网络通信。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HTTPS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已然是大势所趋。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5013" y="2876332"/>
            <a:ext cx="1560454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rPr>
              <a:t>HTTPS</a:t>
            </a: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</a:rPr>
              <a:t>：</a:t>
            </a:r>
            <a:endParaRPr lang="en-US" altLang="zh-CN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3" y="2775275"/>
            <a:ext cx="736316" cy="7363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202191"/>
            <a:ext cx="11812459" cy="487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855" y="795655"/>
            <a:ext cx="4018915" cy="2059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" y="1753870"/>
            <a:ext cx="2571750" cy="296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基本原理：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 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82620" y="1946910"/>
            <a:ext cx="7898765" cy="3824605"/>
          </a:xfrm>
          <a:prstGeom prst="rect">
            <a:avLst/>
          </a:prstGeom>
          <a:ln w="12700">
            <a:noFill/>
            <a:prstDash val="lgDashDotDot"/>
          </a:ln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前文提到，</a:t>
            </a:r>
            <a:r>
              <a:rPr lang="zh-CN" altLang="en-US" sz="2000" b="1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“主机地址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：可以是</a:t>
            </a:r>
            <a:r>
              <a:rPr lang="zh-CN" altLang="en-US" sz="2000" dirty="0">
                <a:highlight>
                  <a:srgbClr val="FFFF00"/>
                </a:highlight>
                <a:ea typeface="微软雅黑" panose="020B0503020204020204" pitchFamily="34" charset="-122"/>
                <a:sym typeface="+mn-ea"/>
              </a:rPr>
              <a:t>域名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或 </a:t>
            </a:r>
            <a:r>
              <a:rPr lang="zh-CN" altLang="en-US" sz="2000" dirty="0">
                <a:solidFill>
                  <a:srgbClr val="6F7170"/>
                </a:solidFill>
                <a:highlight>
                  <a:srgbClr val="FFFF00"/>
                </a:highlight>
                <a:ea typeface="微软雅黑" panose="020B0503020204020204" pitchFamily="34" charset="-122"/>
                <a:sym typeface="+mn-ea"/>
              </a:rPr>
              <a:t>IP 地址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，但一般使用域名（hostname）。”</a:t>
            </a:r>
            <a:endParaRPr lang="en-US" altLang="zh-CN" sz="2000" dirty="0">
              <a:solidFill>
                <a:srgbClr val="6F7170"/>
              </a:solidFill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IP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地址：每台服务器都有其对应的</a:t>
            </a:r>
            <a:r>
              <a:rPr lang="zh-CN" altLang="en-US" sz="2000" b="1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一个网络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连接地址，此地址称为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IP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地址。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IP地址是为了通讯，既然是地址，其实就可以类比现实中的地址，假如你的IP地址为：1.2.3.4，现实中的地址为：江苏省.南京市.江宁区.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xx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街道。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tip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：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IP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地址具体分类等知识在此不细讲，感兴趣可以读此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hlinkClick r:id="rId1" action="ppaction://hlinkfile"/>
              </a:rPr>
              <a:t>文章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3108" y="2876332"/>
            <a:ext cx="1560454" cy="977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rPr>
              <a:t>IP</a:t>
            </a: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</a:rPr>
              <a:t>地址：</a:t>
            </a:r>
            <a:endParaRPr lang="zh-CN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3" y="2775275"/>
            <a:ext cx="736316" cy="7363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202191"/>
            <a:ext cx="11812459" cy="487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" y="1753870"/>
            <a:ext cx="2571750" cy="296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基本原理：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 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域名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11500" y="1165225"/>
            <a:ext cx="7898765" cy="2688590"/>
          </a:xfrm>
          <a:prstGeom prst="rect">
            <a:avLst/>
          </a:prstGeom>
          <a:ln w="12700">
            <a:noFill/>
            <a:prstDash val="lgDashDotDot"/>
          </a:ln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         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尽管IP地址能够唯一地标记网络上的计算机，但IP地址是一长串数字，不直观，而且用户记忆十分不方便，于是人们又发明了另一套字符型的地址方案，即所谓的</a:t>
            </a:r>
            <a:r>
              <a:rPr lang="zh-CN" altLang="en-US" sz="2000" dirty="0">
                <a:solidFill>
                  <a:schemeClr val="accent1"/>
                </a:solidFill>
                <a:ea typeface="微软雅黑" panose="020B0503020204020204" pitchFamily="34" charset="-122"/>
              </a:rPr>
              <a:t>域名地址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IP地址和域名是一一对应的，这份域名地址的信息存放在一个叫</a:t>
            </a:r>
            <a:r>
              <a:rPr lang="zh-CN" altLang="en-US" sz="2000" dirty="0">
                <a:solidFill>
                  <a:schemeClr val="accent1"/>
                </a:solidFill>
                <a:ea typeface="微软雅黑" panose="020B0503020204020204" pitchFamily="34" charset="-122"/>
              </a:rPr>
              <a:t>域名服务器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(DNS，Domain name server)的主机内，使用者只需了解域名地址，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域名服务器就会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转换成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IP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地址。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域名服务器（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DNS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）就是提供IP地址和域名之间的转换服务的服务器。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2825" y="2876550"/>
            <a:ext cx="1296035" cy="977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</a:rPr>
              <a:t>域名：</a:t>
            </a:r>
            <a:endParaRPr lang="zh-CN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3" y="2775275"/>
            <a:ext cx="736316" cy="7363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202191"/>
            <a:ext cx="11812459" cy="487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5" y="3970655"/>
            <a:ext cx="7143750" cy="2114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" y="1753870"/>
            <a:ext cx="2571750" cy="296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基本原理：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拆分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94685" y="1165225"/>
            <a:ext cx="8426450" cy="3823970"/>
          </a:xfrm>
          <a:prstGeom prst="rect">
            <a:avLst/>
          </a:prstGeom>
          <a:ln w="12700">
            <a:noFill/>
            <a:prstDash val="lgDashDotDot"/>
          </a:ln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在回到百度主页的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URL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的拆分：</a:t>
            </a:r>
            <a:endParaRPr lang="en-US" altLang="zh-CN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FF0000"/>
                </a:solidFill>
                <a:ea typeface="微软雅黑" panose="020B0503020204020204" pitchFamily="34" charset="-122"/>
              </a:rPr>
              <a:t>https://www.baidu.com</a:t>
            </a:r>
            <a:endParaRPr lang="en-US" altLang="zh-CN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FF0000"/>
                </a:solidFill>
                <a:ea typeface="微软雅黑" panose="020B0503020204020204" pitchFamily="34" charset="-122"/>
                <a:sym typeface="+mn-ea"/>
              </a:rPr>
              <a:t>https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    +    </a:t>
            </a:r>
            <a:r>
              <a:rPr lang="en-US" altLang="zh-CN" sz="2000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://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+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2000" dirty="0">
                <a:solidFill>
                  <a:srgbClr val="FF0000"/>
                </a:solidFill>
                <a:ea typeface="微软雅黑" panose="020B0503020204020204" pitchFamily="34" charset="-122"/>
                <a:sym typeface="+mn-ea"/>
              </a:rPr>
              <a:t>www.baidu.com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	</a:t>
            </a:r>
            <a:endParaRPr lang="en-US" altLang="zh-CN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第一部分：</a:t>
            </a:r>
            <a:r>
              <a:rPr lang="en-US" altLang="zh-CN" sz="2000" dirty="0">
                <a:solidFill>
                  <a:schemeClr val="accent1"/>
                </a:solidFill>
                <a:ea typeface="微软雅黑" panose="020B0503020204020204" pitchFamily="34" charset="-122"/>
              </a:rPr>
              <a:t>https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  	--&gt; 	</a:t>
            </a:r>
            <a:r>
              <a:rPr lang="zh-CN" altLang="en-US" sz="2000" dirty="0">
                <a:solidFill>
                  <a:schemeClr val="accent1"/>
                </a:solidFill>
                <a:ea typeface="微软雅黑" panose="020B0503020204020204" pitchFamily="34" charset="-122"/>
              </a:rPr>
              <a:t>协议</a:t>
            </a:r>
            <a:endParaRPr lang="zh-CN" altLang="en-US" sz="2000" dirty="0">
              <a:solidFill>
                <a:schemeClr val="accent1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第二部分：</a:t>
            </a:r>
            <a:r>
              <a:rPr lang="en-US" altLang="zh-CN" sz="2000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://	</a:t>
            </a: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--&gt;</a:t>
            </a:r>
            <a:r>
              <a:rPr lang="en-US" altLang="zh-CN" sz="2000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000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连接符</a:t>
            </a:r>
            <a:endParaRPr lang="en-US" altLang="zh-CN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第三部分：</a:t>
            </a:r>
            <a:r>
              <a:rPr lang="en-US" altLang="zh-CN" sz="2000" dirty="0">
                <a:solidFill>
                  <a:schemeClr val="accent1"/>
                </a:solidFill>
                <a:ea typeface="微软雅黑" panose="020B0503020204020204" pitchFamily="34" charset="-122"/>
              </a:rPr>
              <a:t>www.baidu.com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	--&gt; 	</a:t>
            </a:r>
            <a:r>
              <a:rPr lang="en-US" altLang="zh-CN" sz="2000" dirty="0">
                <a:solidFill>
                  <a:schemeClr val="accent1"/>
                </a:solidFill>
                <a:ea typeface="微软雅黑" panose="020B0503020204020204" pitchFamily="34" charset="-122"/>
              </a:rPr>
              <a:t>主机地址</a:t>
            </a:r>
            <a:endParaRPr lang="en-US" altLang="zh-CN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协议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：比如常用的协议有 http、https、ftp 等等。协议英文（scheme）</a:t>
            </a:r>
            <a:r>
              <a:rPr lang="zh-CN" altLang="en-US" sz="2000" dirty="0"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主机地址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：可以是</a:t>
            </a:r>
            <a:r>
              <a:rPr lang="zh-CN" altLang="en-US" sz="2000" dirty="0">
                <a:highlight>
                  <a:srgbClr val="FFFF00"/>
                </a:highlight>
                <a:ea typeface="微软雅黑" panose="020B0503020204020204" pitchFamily="34" charset="-122"/>
                <a:sym typeface="+mn-ea"/>
              </a:rPr>
              <a:t>域名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或 </a:t>
            </a:r>
            <a:r>
              <a:rPr lang="zh-CN" altLang="en-US" sz="2000" dirty="0">
                <a:solidFill>
                  <a:srgbClr val="6F7170"/>
                </a:solidFill>
                <a:highlight>
                  <a:srgbClr val="FFFF00"/>
                </a:highlight>
                <a:ea typeface="微软雅黑" panose="020B0503020204020204" pitchFamily="34" charset="-122"/>
                <a:sym typeface="+mn-ea"/>
              </a:rPr>
              <a:t>IP 地址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，但一般使用域名（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hostname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）。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5013" y="2876332"/>
            <a:ext cx="1560454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rPr>
              <a:t>URL</a:t>
            </a: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</a:rPr>
              <a:t>拆分：</a:t>
            </a:r>
            <a:endParaRPr lang="en-US" altLang="zh-CN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3" y="2775275"/>
            <a:ext cx="736316" cy="7363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202191"/>
            <a:ext cx="11812459" cy="487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" y="1753870"/>
            <a:ext cx="2571750" cy="296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基本原理：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67685" y="1620520"/>
            <a:ext cx="8349615" cy="3616325"/>
          </a:xfrm>
          <a:prstGeom prst="rect">
            <a:avLst/>
          </a:prstGeom>
          <a:ln w="12700">
            <a:noFill/>
            <a:prstDash val="lgDashDotDot"/>
          </a:ln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FF0000"/>
                </a:solidFill>
                <a:ea typeface="微软雅黑" panose="020B0503020204020204" pitchFamily="34" charset="-122"/>
                <a:sym typeface="+mn-ea"/>
              </a:rPr>
              <a:t>https://www.baidu.com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是个非常简单的URL，其实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URL</a:t>
            </a:r>
            <a:r>
              <a:rPr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需要遵循一定的格式规范</a:t>
            </a:r>
            <a:r>
              <a:rPr 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，基本的组成格式如下：</a:t>
            </a:r>
            <a:endParaRPr lang="zh-CN" sz="2000" dirty="0">
              <a:solidFill>
                <a:srgbClr val="6F7170"/>
              </a:solidFill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sz="2000" dirty="0">
              <a:solidFill>
                <a:srgbClr val="6F7170"/>
              </a:solidFill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FF0000"/>
                </a:solidFill>
                <a:ea typeface="微软雅黑" panose="020B0503020204020204" pitchFamily="34" charset="-122"/>
                <a:sym typeface="+mn-ea"/>
              </a:rPr>
              <a:t>scheme</a:t>
            </a:r>
            <a:r>
              <a:rPr lang="en-US" altLang="zh-CN" sz="2000" dirty="0">
                <a:ea typeface="微软雅黑" panose="020B0503020204020204" pitchFamily="34" charset="-122"/>
                <a:sym typeface="+mn-ea"/>
              </a:rPr>
              <a:t>://[username:password@]hostname[:port][/path][;parameters][?query][#fragment]</a:t>
            </a:r>
            <a:endParaRPr lang="en-US" altLang="zh-CN" sz="2000" dirty="0"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  <a:ea typeface="微软雅黑" panose="020B0503020204020204" pitchFamily="34" charset="-122"/>
              </a:rPr>
              <a:t>scheme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：协议。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比如常用的协议有 http、https、ftp 等等，另外 scheme 也被常称作 protocol，都代表协议的意思。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5013" y="2876332"/>
            <a:ext cx="1560454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rPr>
              <a:t>URL</a:t>
            </a: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</a:rPr>
              <a:t>规则：</a:t>
            </a:r>
            <a:endParaRPr lang="en-US" altLang="zh-CN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3" y="2775275"/>
            <a:ext cx="736316" cy="7363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202191"/>
            <a:ext cx="11812459" cy="487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" y="1753870"/>
            <a:ext cx="2571750" cy="296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基本原理：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67685" y="1620520"/>
            <a:ext cx="8349615" cy="4581525"/>
          </a:xfrm>
          <a:prstGeom prst="rect">
            <a:avLst/>
          </a:prstGeom>
          <a:ln w="12700">
            <a:noFill/>
            <a:prstDash val="lgDashDotDot"/>
          </a:ln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FF0000"/>
                </a:solidFill>
                <a:ea typeface="微软雅黑" panose="020B0503020204020204" pitchFamily="34" charset="-122"/>
                <a:sym typeface="+mn-ea"/>
              </a:rPr>
              <a:t>https://www.baidu.com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是个非常简单的URL，其实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URL</a:t>
            </a:r>
            <a:r>
              <a:rPr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需要遵循一定的格式规范</a:t>
            </a:r>
            <a:r>
              <a:rPr 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，基本的组成格式如下：</a:t>
            </a:r>
            <a:endParaRPr lang="zh-CN" sz="2000" dirty="0">
              <a:solidFill>
                <a:srgbClr val="6F7170"/>
              </a:solidFill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sz="2000" dirty="0">
              <a:solidFill>
                <a:srgbClr val="6F7170"/>
              </a:solidFill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scheme</a:t>
            </a:r>
            <a:r>
              <a:rPr lang="en-US" altLang="zh-CN" sz="2000" dirty="0">
                <a:ea typeface="微软雅黑" panose="020B0503020204020204" pitchFamily="34" charset="-122"/>
                <a:sym typeface="+mn-ea"/>
              </a:rPr>
              <a:t>://[</a:t>
            </a:r>
            <a:r>
              <a:rPr lang="en-US" altLang="zh-CN" sz="2000" dirty="0">
                <a:solidFill>
                  <a:srgbClr val="FF0000"/>
                </a:solidFill>
                <a:ea typeface="微软雅黑" panose="020B0503020204020204" pitchFamily="34" charset="-122"/>
                <a:sym typeface="+mn-ea"/>
              </a:rPr>
              <a:t>username</a:t>
            </a:r>
            <a:r>
              <a:rPr lang="en-US" altLang="zh-CN" sz="2000" dirty="0">
                <a:ea typeface="微软雅黑" panose="020B0503020204020204" pitchFamily="34" charset="-122"/>
                <a:sym typeface="+mn-ea"/>
              </a:rPr>
              <a:t>:</a:t>
            </a:r>
            <a:r>
              <a:rPr lang="en-US" altLang="zh-CN" sz="2000" dirty="0">
                <a:solidFill>
                  <a:srgbClr val="FF0000"/>
                </a:solidFill>
                <a:ea typeface="微软雅黑" panose="020B0503020204020204" pitchFamily="34" charset="-122"/>
                <a:sym typeface="+mn-ea"/>
              </a:rPr>
              <a:t>password</a:t>
            </a:r>
            <a:r>
              <a:rPr lang="en-US" altLang="zh-CN" sz="2000" dirty="0">
                <a:ea typeface="微软雅黑" panose="020B0503020204020204" pitchFamily="34" charset="-122"/>
                <a:sym typeface="+mn-ea"/>
              </a:rPr>
              <a:t>@]hostname[:port][/path][:parameters][?query][#fragment]</a:t>
            </a:r>
            <a:endParaRPr lang="en-US" altLang="zh-CN" sz="2000" dirty="0"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  <a:ea typeface="微软雅黑" panose="020B0503020204020204" pitchFamily="34" charset="-122"/>
              </a:rPr>
              <a:t>username、password</a:t>
            </a:r>
            <a:r>
              <a:rPr lang="zh-CN" altLang="en-US" sz="2000" dirty="0">
                <a:ea typeface="微软雅黑" panose="020B0503020204020204" pitchFamily="34" charset="-122"/>
              </a:rPr>
              <a:t>：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用户名和密码。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在某些情况下 URL 需要提供用户名和密码才能访问，这时候可以把用户名密码放在 host 前面。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比如 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hlinkClick r:id="rId1" action="ppaction://hlinkfile"/>
              </a:rPr>
              <a:t>https://ssr3.scrape.center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 这个 URL 需要用户名密码才能访问，那么可以直接写为 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  <a:hlinkClick r:id="rId2" action="ppaction://hlinkfile"/>
              </a:rPr>
              <a:t>https://admin:admin@ssr3.scrape.center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hlinkClick r:id="rId2" action="ppaction://hlinkfile"/>
              </a:rPr>
              <a:t> 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则可以直接访问。</a:t>
            </a:r>
            <a:endParaRPr lang="zh-CN" altLang="en-US" sz="2000" dirty="0"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5013" y="2876332"/>
            <a:ext cx="1560454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rPr>
              <a:t>URL</a:t>
            </a: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</a:rPr>
              <a:t>规则：</a:t>
            </a:r>
            <a:endParaRPr lang="en-US" altLang="zh-CN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3" y="2775275"/>
            <a:ext cx="736316" cy="7363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202191"/>
            <a:ext cx="11812459" cy="487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" y="1753870"/>
            <a:ext cx="2571750" cy="296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基本原理：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67685" y="1620520"/>
            <a:ext cx="8349615" cy="4420235"/>
          </a:xfrm>
          <a:prstGeom prst="rect">
            <a:avLst/>
          </a:prstGeom>
          <a:ln w="12700">
            <a:noFill/>
            <a:prstDash val="lgDashDotDot"/>
          </a:ln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FF0000"/>
                </a:solidFill>
                <a:ea typeface="微软雅黑" panose="020B0503020204020204" pitchFamily="34" charset="-122"/>
                <a:sym typeface="+mn-ea"/>
              </a:rPr>
              <a:t>https://www.baidu.com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是个非常简单的URL，其实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URL</a:t>
            </a:r>
            <a:r>
              <a:rPr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需要遵循一定的格式规范</a:t>
            </a:r>
            <a:r>
              <a:rPr 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，基本的组成格式如下：</a:t>
            </a:r>
            <a:endParaRPr lang="zh-CN" sz="2000" dirty="0">
              <a:solidFill>
                <a:srgbClr val="6F7170"/>
              </a:solidFill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sz="2000" dirty="0">
              <a:solidFill>
                <a:srgbClr val="6F7170"/>
              </a:solidFill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scheme</a:t>
            </a:r>
            <a:r>
              <a:rPr lang="en-US" altLang="zh-CN" sz="2000" dirty="0">
                <a:ea typeface="微软雅黑" panose="020B0503020204020204" pitchFamily="34" charset="-122"/>
                <a:sym typeface="+mn-ea"/>
              </a:rPr>
              <a:t>://[</a:t>
            </a: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username:password</a:t>
            </a:r>
            <a:r>
              <a:rPr lang="en-US" altLang="zh-CN" sz="2000" dirty="0">
                <a:ea typeface="微软雅黑" panose="020B0503020204020204" pitchFamily="34" charset="-122"/>
                <a:sym typeface="+mn-ea"/>
              </a:rPr>
              <a:t>@]</a:t>
            </a:r>
            <a:r>
              <a:rPr lang="en-US" altLang="zh-CN" sz="2000" dirty="0">
                <a:solidFill>
                  <a:srgbClr val="FF0000"/>
                </a:solidFill>
                <a:ea typeface="微软雅黑" panose="020B0503020204020204" pitchFamily="34" charset="-122"/>
                <a:sym typeface="+mn-ea"/>
              </a:rPr>
              <a:t>hostname</a:t>
            </a:r>
            <a:r>
              <a:rPr lang="en-US" altLang="zh-CN" sz="2000" dirty="0">
                <a:ea typeface="微软雅黑" panose="020B0503020204020204" pitchFamily="34" charset="-122"/>
                <a:sym typeface="+mn-ea"/>
              </a:rPr>
              <a:t>[:port][/path][;parameters][?query][#fragment]</a:t>
            </a:r>
            <a:endParaRPr lang="en-US" altLang="zh-CN" sz="2000" dirty="0"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accent1"/>
                </a:solidFill>
                <a:ea typeface="微软雅黑" panose="020B0503020204020204" pitchFamily="34" charset="-122"/>
              </a:rPr>
              <a:t>hostname</a:t>
            </a:r>
            <a:r>
              <a:rPr lang="zh-CN" altLang="en-US" sz="2000" dirty="0">
                <a:ea typeface="微软雅黑" panose="020B0503020204020204" pitchFamily="34" charset="-122"/>
              </a:rPr>
              <a:t>：主机地址，可以是域名或 IP 地址。</a:t>
            </a:r>
            <a:endParaRPr lang="zh-CN" altLang="en-US" sz="2000" dirty="0"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比如 https://www.baidu.com 这个 URL 中的 hostname 就是 www.baidu.com，这是个域名地址。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再比如 https://8.8.8.8 这个 URL 中 hostname 就是 8.8.8.8，它是一个 IP 地址。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5013" y="2876332"/>
            <a:ext cx="1560454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rPr>
              <a:t>URL</a:t>
            </a: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</a:rPr>
              <a:t>规则：</a:t>
            </a:r>
            <a:endParaRPr lang="en-US" altLang="zh-CN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3" y="2775275"/>
            <a:ext cx="736316" cy="7363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202191"/>
            <a:ext cx="11812459" cy="487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" y="1753870"/>
            <a:ext cx="2571750" cy="296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基本原理：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09265" y="1289050"/>
            <a:ext cx="8349615" cy="4824095"/>
          </a:xfrm>
          <a:prstGeom prst="rect">
            <a:avLst/>
          </a:prstGeom>
          <a:ln w="12700">
            <a:noFill/>
            <a:prstDash val="lgDashDotDot"/>
          </a:ln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FF0000"/>
                </a:solidFill>
                <a:ea typeface="微软雅黑" panose="020B0503020204020204" pitchFamily="34" charset="-122"/>
                <a:sym typeface="+mn-ea"/>
              </a:rPr>
              <a:t>https://www.baidu.com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是个非常简单的URL，其实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URL</a:t>
            </a:r>
            <a:r>
              <a:rPr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需要遵循一定的格式规范</a:t>
            </a:r>
            <a:r>
              <a:rPr 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，基本的组成格式如下：</a:t>
            </a:r>
            <a:endParaRPr lang="zh-CN" sz="2000" dirty="0">
              <a:solidFill>
                <a:srgbClr val="6F7170"/>
              </a:solidFill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sz="2000" dirty="0">
              <a:solidFill>
                <a:srgbClr val="6F7170"/>
              </a:solidFill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scheme</a:t>
            </a:r>
            <a:r>
              <a:rPr lang="en-US" altLang="zh-CN" sz="2000" dirty="0">
                <a:ea typeface="微软雅黑" panose="020B0503020204020204" pitchFamily="34" charset="-122"/>
                <a:sym typeface="+mn-ea"/>
              </a:rPr>
              <a:t>://[</a:t>
            </a: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username:password</a:t>
            </a:r>
            <a:r>
              <a:rPr lang="en-US" altLang="zh-CN" sz="2000" dirty="0">
                <a:ea typeface="微软雅黑" panose="020B0503020204020204" pitchFamily="34" charset="-122"/>
                <a:sym typeface="+mn-ea"/>
              </a:rPr>
              <a:t>@]</a:t>
            </a: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hostname</a:t>
            </a:r>
            <a:r>
              <a:rPr lang="en-US" altLang="zh-CN" sz="2000" dirty="0">
                <a:ea typeface="微软雅黑" panose="020B0503020204020204" pitchFamily="34" charset="-122"/>
                <a:sym typeface="+mn-ea"/>
              </a:rPr>
              <a:t>[:</a:t>
            </a:r>
            <a:r>
              <a:rPr lang="en-US" altLang="zh-CN" sz="2000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port</a:t>
            </a:r>
            <a:r>
              <a:rPr lang="en-US" altLang="zh-CN" sz="2000" dirty="0">
                <a:ea typeface="微软雅黑" panose="020B0503020204020204" pitchFamily="34" charset="-122"/>
                <a:sym typeface="+mn-ea"/>
              </a:rPr>
              <a:t>][/path][;parameters][?query][#fragment]</a:t>
            </a:r>
            <a:endParaRPr lang="en-US" altLang="zh-CN" sz="2000" dirty="0"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port</a:t>
            </a:r>
            <a:r>
              <a:rPr lang="zh-CN" altLang="en-US" sz="2000" dirty="0">
                <a:ea typeface="微软雅黑" panose="020B0503020204020204" pitchFamily="34" charset="-122"/>
              </a:rPr>
              <a:t>：端口。</a:t>
            </a:r>
            <a:endParaRPr lang="zh-CN" altLang="en-US" sz="2000" dirty="0"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这是服务器设定的服务端口，比如 </a:t>
            </a:r>
            <a:r>
              <a:rPr lang="zh-CN" sz="2000" dirty="0">
                <a:solidFill>
                  <a:schemeClr val="tx1"/>
                </a:solidFill>
                <a:ea typeface="微软雅黑" panose="020B0503020204020204" pitchFamily="34" charset="-122"/>
              </a:rPr>
              <a:t>https://8.8.8.8:12345</a:t>
            </a:r>
            <a:r>
              <a:rPr 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 这个 URL 中的端口就是 12345。</a:t>
            </a:r>
            <a:endParaRPr lang="zh-CN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但是有些 URL 中没有端口信息，这是使用了默认的端口，http 协议的默认端口是 80，https 协议的默认端口是 443。所以 https://www.baidu.com 其实相当于 https://www.baidu.com:443，而 http://www.baidu.com 其实相当于 http://www.baidu.com:80。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5013" y="2876332"/>
            <a:ext cx="1560454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rPr>
              <a:t>URL</a:t>
            </a: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</a:rPr>
              <a:t>规则：</a:t>
            </a:r>
            <a:endParaRPr lang="en-US" altLang="zh-CN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3" y="2775275"/>
            <a:ext cx="736316" cy="7363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202191"/>
            <a:ext cx="11812459" cy="487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" y="1753870"/>
            <a:ext cx="2571750" cy="296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基本原理：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09265" y="1289050"/>
            <a:ext cx="8349615" cy="4743450"/>
          </a:xfrm>
          <a:prstGeom prst="rect">
            <a:avLst/>
          </a:prstGeom>
          <a:ln w="12700">
            <a:noFill/>
            <a:prstDash val="lgDashDotDot"/>
          </a:ln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FF0000"/>
                </a:solidFill>
                <a:ea typeface="微软雅黑" panose="020B0503020204020204" pitchFamily="34" charset="-122"/>
                <a:sym typeface="+mn-ea"/>
              </a:rPr>
              <a:t>https://www.baidu.com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是个非常简单的URL，其实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URL</a:t>
            </a:r>
            <a:r>
              <a:rPr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需要遵循一定的格式规范</a:t>
            </a:r>
            <a:r>
              <a:rPr 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，基本的组成格式如下：</a:t>
            </a:r>
            <a:endParaRPr lang="zh-CN" sz="2000" dirty="0">
              <a:solidFill>
                <a:srgbClr val="6F7170"/>
              </a:solidFill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sz="2000" dirty="0">
              <a:solidFill>
                <a:srgbClr val="6F7170"/>
              </a:solidFill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scheme</a:t>
            </a:r>
            <a:r>
              <a:rPr lang="en-US" altLang="zh-CN" sz="2000" dirty="0">
                <a:ea typeface="微软雅黑" panose="020B0503020204020204" pitchFamily="34" charset="-122"/>
                <a:sym typeface="+mn-ea"/>
              </a:rPr>
              <a:t>://[</a:t>
            </a: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username:password</a:t>
            </a:r>
            <a:r>
              <a:rPr lang="en-US" altLang="zh-CN" sz="2000" dirty="0">
                <a:ea typeface="微软雅黑" panose="020B0503020204020204" pitchFamily="34" charset="-122"/>
                <a:sym typeface="+mn-ea"/>
              </a:rPr>
              <a:t>@]</a:t>
            </a: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hostname</a:t>
            </a:r>
            <a:r>
              <a:rPr lang="en-US" altLang="zh-CN" sz="2000" dirty="0">
                <a:ea typeface="微软雅黑" panose="020B0503020204020204" pitchFamily="34" charset="-122"/>
                <a:sym typeface="+mn-ea"/>
              </a:rPr>
              <a:t>[:</a:t>
            </a: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port</a:t>
            </a:r>
            <a:r>
              <a:rPr lang="en-US" altLang="zh-CN" sz="2000" dirty="0">
                <a:ea typeface="微软雅黑" panose="020B0503020204020204" pitchFamily="34" charset="-122"/>
                <a:sym typeface="+mn-ea"/>
              </a:rPr>
              <a:t>][/</a:t>
            </a:r>
            <a:r>
              <a:rPr lang="en-US" altLang="zh-CN" sz="2000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path</a:t>
            </a:r>
            <a:r>
              <a:rPr lang="en-US" altLang="zh-CN" sz="2000" dirty="0">
                <a:ea typeface="微软雅黑" panose="020B0503020204020204" pitchFamily="34" charset="-122"/>
                <a:sym typeface="+mn-ea"/>
              </a:rPr>
              <a:t>][;parameters][?query][#fragment]</a:t>
            </a:r>
            <a:endParaRPr lang="en-US" altLang="zh-CN" sz="2000" dirty="0"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sz="2000" dirty="0">
                <a:solidFill>
                  <a:schemeClr val="accent1"/>
                </a:solidFill>
                <a:ea typeface="微软雅黑" panose="020B0503020204020204" pitchFamily="34" charset="-122"/>
              </a:rPr>
              <a:t>path</a:t>
            </a:r>
            <a:r>
              <a:rPr 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：路径。</a:t>
            </a:r>
            <a:endParaRPr lang="zh-CN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指的是网络资源在服务器中的指定地址，</a:t>
            </a:r>
            <a:endParaRPr lang="zh-CN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比如 https://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gitee</a:t>
            </a:r>
            <a:r>
              <a:rPr 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.com/favicon.ico 这里 path 就是 </a:t>
            </a:r>
            <a:r>
              <a:rPr lang="zh-CN" sz="2000" dirty="0">
                <a:solidFill>
                  <a:schemeClr val="accent1"/>
                </a:solidFill>
                <a:ea typeface="微软雅黑" panose="020B0503020204020204" pitchFamily="34" charset="-122"/>
              </a:rPr>
              <a:t>favicon.ico</a:t>
            </a:r>
            <a:r>
              <a:rPr 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，指的就是访问 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Gitee</a:t>
            </a:r>
            <a:r>
              <a:rPr 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上的根目录下的 favicon.ico 这个资源。</a:t>
            </a:r>
            <a:endParaRPr lang="zh-CN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其余部分如</a:t>
            </a:r>
            <a:r>
              <a:rPr 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parameters（参数）</a:t>
            </a:r>
            <a:r>
              <a:rPr 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不常用，以后如果遇到再做解释。</a:t>
            </a:r>
            <a:endParaRPr lang="zh-CN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5013" y="2876332"/>
            <a:ext cx="1560454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rPr>
              <a:t>URL</a:t>
            </a: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</a:rPr>
              <a:t>规则：</a:t>
            </a:r>
            <a:endParaRPr lang="en-US" altLang="zh-CN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3" y="2775275"/>
            <a:ext cx="736316" cy="7363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202191"/>
            <a:ext cx="11812459" cy="487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"/>
          <a:stretch>
            <a:fillRect/>
          </a:stretch>
        </p:blipFill>
        <p:spPr>
          <a:xfrm>
            <a:off x="6141085" y="1236345"/>
            <a:ext cx="4874895" cy="366204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377315" y="1220470"/>
            <a:ext cx="100965" cy="50050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77334" y="1220262"/>
            <a:ext cx="4606714" cy="1279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文本框 19"/>
          <p:cNvSpPr txBox="1"/>
          <p:nvPr/>
        </p:nvSpPr>
        <p:spPr>
          <a:xfrm>
            <a:off x="1478178" y="5332190"/>
            <a:ext cx="9539069" cy="89331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      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数据采集的基本原理</a:t>
            </a:r>
            <a:endParaRPr lang="en-US" altLang="zh-CN" sz="28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1635867" y="1769016"/>
            <a:ext cx="432181" cy="493592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618027" y="4882951"/>
            <a:ext cx="450021" cy="449405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77010" y="2259965"/>
            <a:ext cx="4507139" cy="893318"/>
            <a:chOff x="2326" y="4334"/>
            <a:chExt cx="7098" cy="1407"/>
          </a:xfrm>
        </p:grpSpPr>
        <p:sp>
          <p:nvSpPr>
            <p:cNvPr id="13" name="文本框 19"/>
            <p:cNvSpPr txBox="1"/>
            <p:nvPr/>
          </p:nvSpPr>
          <p:spPr>
            <a:xfrm>
              <a:off x="2326" y="4334"/>
              <a:ext cx="7098" cy="1407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>
              <a:no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rPr>
                <a:t>      </a:t>
              </a:r>
              <a:r>
                <a:rPr lang="en-US" altLang="zh-CN" sz="28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rPr>
                <a:t>URL</a:t>
              </a:r>
              <a:r>
                <a:rPr lang="zh-CN" altLang="en-US" sz="28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rPr>
                <a:t>基本概念</a:t>
              </a:r>
              <a:endPara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endParaRPr>
            </a:p>
          </p:txBody>
        </p:sp>
        <p:sp>
          <p:nvSpPr>
            <p:cNvPr id="18" name="KSO_Shape"/>
            <p:cNvSpPr/>
            <p:nvPr/>
          </p:nvSpPr>
          <p:spPr bwMode="auto">
            <a:xfrm>
              <a:off x="2576" y="4752"/>
              <a:ext cx="593" cy="597"/>
            </a:xfrm>
            <a:custGeom>
              <a:avLst/>
              <a:gdLst>
                <a:gd name="T0" fmla="*/ 942322 w 3841"/>
                <a:gd name="T1" fmla="*/ 1696878 h 3861"/>
                <a:gd name="T2" fmla="*/ 612206 w 3841"/>
                <a:gd name="T3" fmla="*/ 1630196 h 3861"/>
                <a:gd name="T4" fmla="*/ 0 w 3841"/>
                <a:gd name="T5" fmla="*/ 1797599 h 3861"/>
                <a:gd name="T6" fmla="*/ 282090 w 3841"/>
                <a:gd name="T7" fmla="*/ 1380724 h 3861"/>
                <a:gd name="T8" fmla="*/ 93719 w 3841"/>
                <a:gd name="T9" fmla="*/ 848206 h 3861"/>
                <a:gd name="T10" fmla="*/ 942322 w 3841"/>
                <a:gd name="T11" fmla="*/ 0 h 3861"/>
                <a:gd name="T12" fmla="*/ 1790924 w 3841"/>
                <a:gd name="T13" fmla="*/ 848206 h 3861"/>
                <a:gd name="T14" fmla="*/ 942322 w 3841"/>
                <a:gd name="T15" fmla="*/ 1696878 h 3861"/>
                <a:gd name="T16" fmla="*/ 682146 w 3841"/>
                <a:gd name="T17" fmla="*/ 1245496 h 3861"/>
                <a:gd name="T18" fmla="*/ 803375 w 3841"/>
                <a:gd name="T19" fmla="*/ 1371398 h 3861"/>
                <a:gd name="T20" fmla="*/ 956776 w 3841"/>
                <a:gd name="T21" fmla="*/ 1221248 h 3861"/>
                <a:gd name="T22" fmla="*/ 830884 w 3841"/>
                <a:gd name="T23" fmla="*/ 1092082 h 3861"/>
                <a:gd name="T24" fmla="*/ 682146 w 3841"/>
                <a:gd name="T25" fmla="*/ 1245496 h 3861"/>
                <a:gd name="T26" fmla="*/ 988948 w 3841"/>
                <a:gd name="T27" fmla="*/ 301698 h 3861"/>
                <a:gd name="T28" fmla="*/ 729705 w 3841"/>
                <a:gd name="T29" fmla="*/ 367913 h 3861"/>
                <a:gd name="T30" fmla="*/ 758613 w 3841"/>
                <a:gd name="T31" fmla="*/ 522726 h 3861"/>
                <a:gd name="T32" fmla="*/ 926002 w 3841"/>
                <a:gd name="T33" fmla="*/ 479826 h 3861"/>
                <a:gd name="T34" fmla="*/ 1015059 w 3841"/>
                <a:gd name="T35" fmla="*/ 553502 h 3861"/>
                <a:gd name="T36" fmla="*/ 892431 w 3841"/>
                <a:gd name="T37" fmla="*/ 723703 h 3861"/>
                <a:gd name="T38" fmla="*/ 752552 w 3841"/>
                <a:gd name="T39" fmla="*/ 978771 h 3861"/>
                <a:gd name="T40" fmla="*/ 747889 w 3841"/>
                <a:gd name="T41" fmla="*/ 1018406 h 3861"/>
                <a:gd name="T42" fmla="*/ 962837 w 3841"/>
                <a:gd name="T43" fmla="*/ 1018406 h 3861"/>
                <a:gd name="T44" fmla="*/ 970298 w 3841"/>
                <a:gd name="T45" fmla="*/ 981568 h 3861"/>
                <a:gd name="T46" fmla="*/ 1074741 w 3841"/>
                <a:gd name="T47" fmla="*/ 800643 h 3861"/>
                <a:gd name="T48" fmla="*/ 1242130 w 3841"/>
                <a:gd name="T49" fmla="*/ 510602 h 3861"/>
                <a:gd name="T50" fmla="*/ 988948 w 3841"/>
                <a:gd name="T51" fmla="*/ 301698 h 38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841" h="3861">
                  <a:moveTo>
                    <a:pt x="2021" y="3639"/>
                  </a:moveTo>
                  <a:cubicBezTo>
                    <a:pt x="1770" y="3639"/>
                    <a:pt x="1531" y="3588"/>
                    <a:pt x="1313" y="3496"/>
                  </a:cubicBezTo>
                  <a:cubicBezTo>
                    <a:pt x="830" y="3861"/>
                    <a:pt x="0" y="3855"/>
                    <a:pt x="0" y="3855"/>
                  </a:cubicBezTo>
                  <a:cubicBezTo>
                    <a:pt x="0" y="3855"/>
                    <a:pt x="417" y="3566"/>
                    <a:pt x="605" y="2961"/>
                  </a:cubicBezTo>
                  <a:cubicBezTo>
                    <a:pt x="352" y="2648"/>
                    <a:pt x="201" y="2252"/>
                    <a:pt x="201" y="1819"/>
                  </a:cubicBezTo>
                  <a:cubicBezTo>
                    <a:pt x="201" y="814"/>
                    <a:pt x="1016" y="0"/>
                    <a:pt x="2021" y="0"/>
                  </a:cubicBezTo>
                  <a:cubicBezTo>
                    <a:pt x="3026" y="0"/>
                    <a:pt x="3841" y="814"/>
                    <a:pt x="3841" y="1819"/>
                  </a:cubicBezTo>
                  <a:cubicBezTo>
                    <a:pt x="3841" y="2824"/>
                    <a:pt x="3026" y="3639"/>
                    <a:pt x="2021" y="3639"/>
                  </a:cubicBezTo>
                  <a:close/>
                  <a:moveTo>
                    <a:pt x="1463" y="2671"/>
                  </a:moveTo>
                  <a:cubicBezTo>
                    <a:pt x="1463" y="2826"/>
                    <a:pt x="1568" y="2941"/>
                    <a:pt x="1723" y="2941"/>
                  </a:cubicBezTo>
                  <a:cubicBezTo>
                    <a:pt x="1917" y="2941"/>
                    <a:pt x="2052" y="2806"/>
                    <a:pt x="2052" y="2619"/>
                  </a:cubicBezTo>
                  <a:cubicBezTo>
                    <a:pt x="2052" y="2457"/>
                    <a:pt x="1940" y="2342"/>
                    <a:pt x="1782" y="2342"/>
                  </a:cubicBezTo>
                  <a:cubicBezTo>
                    <a:pt x="1595" y="2342"/>
                    <a:pt x="1463" y="2497"/>
                    <a:pt x="1463" y="2671"/>
                  </a:cubicBezTo>
                  <a:close/>
                  <a:moveTo>
                    <a:pt x="2121" y="647"/>
                  </a:moveTo>
                  <a:cubicBezTo>
                    <a:pt x="1874" y="647"/>
                    <a:pt x="1687" y="716"/>
                    <a:pt x="1565" y="789"/>
                  </a:cubicBezTo>
                  <a:cubicBezTo>
                    <a:pt x="1627" y="1121"/>
                    <a:pt x="1627" y="1121"/>
                    <a:pt x="1627" y="1121"/>
                  </a:cubicBezTo>
                  <a:cubicBezTo>
                    <a:pt x="1720" y="1065"/>
                    <a:pt x="1838" y="1029"/>
                    <a:pt x="1986" y="1029"/>
                  </a:cubicBezTo>
                  <a:cubicBezTo>
                    <a:pt x="2134" y="1032"/>
                    <a:pt x="2177" y="1101"/>
                    <a:pt x="2177" y="1187"/>
                  </a:cubicBezTo>
                  <a:cubicBezTo>
                    <a:pt x="2177" y="1302"/>
                    <a:pt x="2042" y="1414"/>
                    <a:pt x="1914" y="1552"/>
                  </a:cubicBezTo>
                  <a:cubicBezTo>
                    <a:pt x="1729" y="1747"/>
                    <a:pt x="1641" y="1921"/>
                    <a:pt x="1614" y="2099"/>
                  </a:cubicBezTo>
                  <a:cubicBezTo>
                    <a:pt x="1611" y="2125"/>
                    <a:pt x="1608" y="2155"/>
                    <a:pt x="1604" y="2184"/>
                  </a:cubicBezTo>
                  <a:cubicBezTo>
                    <a:pt x="2065" y="2184"/>
                    <a:pt x="2065" y="2184"/>
                    <a:pt x="2065" y="2184"/>
                  </a:cubicBezTo>
                  <a:cubicBezTo>
                    <a:pt x="2072" y="2155"/>
                    <a:pt x="2075" y="2128"/>
                    <a:pt x="2081" y="2105"/>
                  </a:cubicBezTo>
                  <a:cubicBezTo>
                    <a:pt x="2111" y="1957"/>
                    <a:pt x="2177" y="1845"/>
                    <a:pt x="2305" y="1717"/>
                  </a:cubicBezTo>
                  <a:cubicBezTo>
                    <a:pt x="2490" y="1526"/>
                    <a:pt x="2664" y="1358"/>
                    <a:pt x="2664" y="1095"/>
                  </a:cubicBezTo>
                  <a:cubicBezTo>
                    <a:pt x="2664" y="825"/>
                    <a:pt x="2437" y="647"/>
                    <a:pt x="2121" y="6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58595" y="3891280"/>
            <a:ext cx="4507230" cy="893445"/>
            <a:chOff x="2297" y="6403"/>
            <a:chExt cx="7098" cy="1407"/>
          </a:xfrm>
        </p:grpSpPr>
        <p:sp>
          <p:nvSpPr>
            <p:cNvPr id="3" name="文本框 19"/>
            <p:cNvSpPr txBox="1"/>
            <p:nvPr/>
          </p:nvSpPr>
          <p:spPr>
            <a:xfrm>
              <a:off x="2297" y="6403"/>
              <a:ext cx="7098" cy="1407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>
              <a:noAutofit/>
            </a:bodyPr>
            <a:p>
              <a:r>
                <a:rPr lang="zh-CN" altLang="en-US" sz="28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rPr>
                <a:t>      </a:t>
              </a:r>
              <a:r>
                <a:rPr lang="en-US" altLang="zh-CN" sz="28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rPr>
                <a:t>Web</a:t>
              </a:r>
              <a:r>
                <a:rPr lang="zh-CN" altLang="en-US" sz="28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rPr>
                <a:t>网络基础</a:t>
              </a:r>
              <a:endPara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endParaRPr>
            </a:p>
          </p:txBody>
        </p:sp>
        <p:sp>
          <p:nvSpPr>
            <p:cNvPr id="4" name="KSO_Shape"/>
            <p:cNvSpPr/>
            <p:nvPr/>
          </p:nvSpPr>
          <p:spPr bwMode="auto">
            <a:xfrm>
              <a:off x="2576" y="6749"/>
              <a:ext cx="593" cy="597"/>
            </a:xfrm>
            <a:custGeom>
              <a:avLst/>
              <a:gdLst>
                <a:gd name="T0" fmla="*/ 942322 w 3841"/>
                <a:gd name="T1" fmla="*/ 1696878 h 3861"/>
                <a:gd name="T2" fmla="*/ 612206 w 3841"/>
                <a:gd name="T3" fmla="*/ 1630196 h 3861"/>
                <a:gd name="T4" fmla="*/ 0 w 3841"/>
                <a:gd name="T5" fmla="*/ 1797599 h 3861"/>
                <a:gd name="T6" fmla="*/ 282090 w 3841"/>
                <a:gd name="T7" fmla="*/ 1380724 h 3861"/>
                <a:gd name="T8" fmla="*/ 93719 w 3841"/>
                <a:gd name="T9" fmla="*/ 848206 h 3861"/>
                <a:gd name="T10" fmla="*/ 942322 w 3841"/>
                <a:gd name="T11" fmla="*/ 0 h 3861"/>
                <a:gd name="T12" fmla="*/ 1790924 w 3841"/>
                <a:gd name="T13" fmla="*/ 848206 h 3861"/>
                <a:gd name="T14" fmla="*/ 942322 w 3841"/>
                <a:gd name="T15" fmla="*/ 1696878 h 3861"/>
                <a:gd name="T16" fmla="*/ 682146 w 3841"/>
                <a:gd name="T17" fmla="*/ 1245496 h 3861"/>
                <a:gd name="T18" fmla="*/ 803375 w 3841"/>
                <a:gd name="T19" fmla="*/ 1371398 h 3861"/>
                <a:gd name="T20" fmla="*/ 956776 w 3841"/>
                <a:gd name="T21" fmla="*/ 1221248 h 3861"/>
                <a:gd name="T22" fmla="*/ 830884 w 3841"/>
                <a:gd name="T23" fmla="*/ 1092082 h 3861"/>
                <a:gd name="T24" fmla="*/ 682146 w 3841"/>
                <a:gd name="T25" fmla="*/ 1245496 h 3861"/>
                <a:gd name="T26" fmla="*/ 988948 w 3841"/>
                <a:gd name="T27" fmla="*/ 301698 h 3861"/>
                <a:gd name="T28" fmla="*/ 729705 w 3841"/>
                <a:gd name="T29" fmla="*/ 367913 h 3861"/>
                <a:gd name="T30" fmla="*/ 758613 w 3841"/>
                <a:gd name="T31" fmla="*/ 522726 h 3861"/>
                <a:gd name="T32" fmla="*/ 926002 w 3841"/>
                <a:gd name="T33" fmla="*/ 479826 h 3861"/>
                <a:gd name="T34" fmla="*/ 1015059 w 3841"/>
                <a:gd name="T35" fmla="*/ 553502 h 3861"/>
                <a:gd name="T36" fmla="*/ 892431 w 3841"/>
                <a:gd name="T37" fmla="*/ 723703 h 3861"/>
                <a:gd name="T38" fmla="*/ 752552 w 3841"/>
                <a:gd name="T39" fmla="*/ 978771 h 3861"/>
                <a:gd name="T40" fmla="*/ 747889 w 3841"/>
                <a:gd name="T41" fmla="*/ 1018406 h 3861"/>
                <a:gd name="T42" fmla="*/ 962837 w 3841"/>
                <a:gd name="T43" fmla="*/ 1018406 h 3861"/>
                <a:gd name="T44" fmla="*/ 970298 w 3841"/>
                <a:gd name="T45" fmla="*/ 981568 h 3861"/>
                <a:gd name="T46" fmla="*/ 1074741 w 3841"/>
                <a:gd name="T47" fmla="*/ 800643 h 3861"/>
                <a:gd name="T48" fmla="*/ 1242130 w 3841"/>
                <a:gd name="T49" fmla="*/ 510602 h 3861"/>
                <a:gd name="T50" fmla="*/ 988948 w 3841"/>
                <a:gd name="T51" fmla="*/ 301698 h 38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841" h="3861">
                  <a:moveTo>
                    <a:pt x="2021" y="3639"/>
                  </a:moveTo>
                  <a:cubicBezTo>
                    <a:pt x="1770" y="3639"/>
                    <a:pt x="1531" y="3588"/>
                    <a:pt x="1313" y="3496"/>
                  </a:cubicBezTo>
                  <a:cubicBezTo>
                    <a:pt x="830" y="3861"/>
                    <a:pt x="0" y="3855"/>
                    <a:pt x="0" y="3855"/>
                  </a:cubicBezTo>
                  <a:cubicBezTo>
                    <a:pt x="0" y="3855"/>
                    <a:pt x="417" y="3566"/>
                    <a:pt x="605" y="2961"/>
                  </a:cubicBezTo>
                  <a:cubicBezTo>
                    <a:pt x="352" y="2648"/>
                    <a:pt x="201" y="2252"/>
                    <a:pt x="201" y="1819"/>
                  </a:cubicBezTo>
                  <a:cubicBezTo>
                    <a:pt x="201" y="814"/>
                    <a:pt x="1016" y="0"/>
                    <a:pt x="2021" y="0"/>
                  </a:cubicBezTo>
                  <a:cubicBezTo>
                    <a:pt x="3026" y="0"/>
                    <a:pt x="3841" y="814"/>
                    <a:pt x="3841" y="1819"/>
                  </a:cubicBezTo>
                  <a:cubicBezTo>
                    <a:pt x="3841" y="2824"/>
                    <a:pt x="3026" y="3639"/>
                    <a:pt x="2021" y="3639"/>
                  </a:cubicBezTo>
                  <a:close/>
                  <a:moveTo>
                    <a:pt x="1463" y="2671"/>
                  </a:moveTo>
                  <a:cubicBezTo>
                    <a:pt x="1463" y="2826"/>
                    <a:pt x="1568" y="2941"/>
                    <a:pt x="1723" y="2941"/>
                  </a:cubicBezTo>
                  <a:cubicBezTo>
                    <a:pt x="1917" y="2941"/>
                    <a:pt x="2052" y="2806"/>
                    <a:pt x="2052" y="2619"/>
                  </a:cubicBezTo>
                  <a:cubicBezTo>
                    <a:pt x="2052" y="2457"/>
                    <a:pt x="1940" y="2342"/>
                    <a:pt x="1782" y="2342"/>
                  </a:cubicBezTo>
                  <a:cubicBezTo>
                    <a:pt x="1595" y="2342"/>
                    <a:pt x="1463" y="2497"/>
                    <a:pt x="1463" y="2671"/>
                  </a:cubicBezTo>
                  <a:close/>
                  <a:moveTo>
                    <a:pt x="2121" y="647"/>
                  </a:moveTo>
                  <a:cubicBezTo>
                    <a:pt x="1874" y="647"/>
                    <a:pt x="1687" y="716"/>
                    <a:pt x="1565" y="789"/>
                  </a:cubicBezTo>
                  <a:cubicBezTo>
                    <a:pt x="1627" y="1121"/>
                    <a:pt x="1627" y="1121"/>
                    <a:pt x="1627" y="1121"/>
                  </a:cubicBezTo>
                  <a:cubicBezTo>
                    <a:pt x="1720" y="1065"/>
                    <a:pt x="1838" y="1029"/>
                    <a:pt x="1986" y="1029"/>
                  </a:cubicBezTo>
                  <a:cubicBezTo>
                    <a:pt x="2134" y="1032"/>
                    <a:pt x="2177" y="1101"/>
                    <a:pt x="2177" y="1187"/>
                  </a:cubicBezTo>
                  <a:cubicBezTo>
                    <a:pt x="2177" y="1302"/>
                    <a:pt x="2042" y="1414"/>
                    <a:pt x="1914" y="1552"/>
                  </a:cubicBezTo>
                  <a:cubicBezTo>
                    <a:pt x="1729" y="1747"/>
                    <a:pt x="1641" y="1921"/>
                    <a:pt x="1614" y="2099"/>
                  </a:cubicBezTo>
                  <a:cubicBezTo>
                    <a:pt x="1611" y="2125"/>
                    <a:pt x="1608" y="2155"/>
                    <a:pt x="1604" y="2184"/>
                  </a:cubicBezTo>
                  <a:cubicBezTo>
                    <a:pt x="2065" y="2184"/>
                    <a:pt x="2065" y="2184"/>
                    <a:pt x="2065" y="2184"/>
                  </a:cubicBezTo>
                  <a:cubicBezTo>
                    <a:pt x="2072" y="2155"/>
                    <a:pt x="2075" y="2128"/>
                    <a:pt x="2081" y="2105"/>
                  </a:cubicBezTo>
                  <a:cubicBezTo>
                    <a:pt x="2111" y="1957"/>
                    <a:pt x="2177" y="1845"/>
                    <a:pt x="2305" y="1717"/>
                  </a:cubicBezTo>
                  <a:cubicBezTo>
                    <a:pt x="2490" y="1526"/>
                    <a:pt x="2664" y="1358"/>
                    <a:pt x="2664" y="1095"/>
                  </a:cubicBezTo>
                  <a:cubicBezTo>
                    <a:pt x="2664" y="825"/>
                    <a:pt x="2437" y="647"/>
                    <a:pt x="2121" y="6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KSO_Shape"/>
          <p:cNvSpPr/>
          <p:nvPr/>
        </p:nvSpPr>
        <p:spPr bwMode="auto">
          <a:xfrm>
            <a:off x="1649777" y="5517951"/>
            <a:ext cx="450021" cy="449405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2"/>
          <p:cNvSpPr txBox="1"/>
          <p:nvPr/>
        </p:nvSpPr>
        <p:spPr bwMode="gray">
          <a:xfrm>
            <a:off x="550228" y="275142"/>
            <a:ext cx="11073384" cy="521072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alt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HTTP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的请求过程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KSO_Shape"/>
          <p:cNvSpPr/>
          <p:nvPr/>
        </p:nvSpPr>
        <p:spPr bwMode="auto">
          <a:xfrm>
            <a:off x="8542020" y="2237740"/>
            <a:ext cx="2620010" cy="2383155"/>
          </a:xfrm>
          <a:custGeom>
            <a:avLst/>
            <a:gdLst/>
            <a:ahLst/>
            <a:cxnLst/>
            <a:rect l="0" t="0" r="r" b="b"/>
            <a:pathLst>
              <a:path w="4741862" h="3833813">
                <a:moveTo>
                  <a:pt x="247650" y="2000250"/>
                </a:moveTo>
                <a:lnTo>
                  <a:pt x="1016000" y="2000250"/>
                </a:lnTo>
                <a:lnTo>
                  <a:pt x="1030288" y="2003425"/>
                </a:lnTo>
                <a:lnTo>
                  <a:pt x="1041400" y="2012950"/>
                </a:lnTo>
                <a:lnTo>
                  <a:pt x="1050925" y="2020888"/>
                </a:lnTo>
                <a:lnTo>
                  <a:pt x="1054100" y="2036763"/>
                </a:lnTo>
                <a:lnTo>
                  <a:pt x="1050925" y="2051051"/>
                </a:lnTo>
                <a:lnTo>
                  <a:pt x="1041400" y="2063751"/>
                </a:lnTo>
                <a:lnTo>
                  <a:pt x="1030288" y="2071688"/>
                </a:lnTo>
                <a:lnTo>
                  <a:pt x="1016000" y="2074863"/>
                </a:lnTo>
                <a:lnTo>
                  <a:pt x="247650" y="2074863"/>
                </a:lnTo>
                <a:lnTo>
                  <a:pt x="233362" y="2071688"/>
                </a:lnTo>
                <a:lnTo>
                  <a:pt x="220662" y="2063751"/>
                </a:lnTo>
                <a:lnTo>
                  <a:pt x="212725" y="2051051"/>
                </a:lnTo>
                <a:lnTo>
                  <a:pt x="209550" y="2036763"/>
                </a:lnTo>
                <a:lnTo>
                  <a:pt x="212725" y="2020888"/>
                </a:lnTo>
                <a:lnTo>
                  <a:pt x="220662" y="2012950"/>
                </a:lnTo>
                <a:lnTo>
                  <a:pt x="233362" y="2003425"/>
                </a:lnTo>
                <a:lnTo>
                  <a:pt x="247650" y="2000250"/>
                </a:lnTo>
                <a:close/>
                <a:moveTo>
                  <a:pt x="244475" y="1901825"/>
                </a:moveTo>
                <a:lnTo>
                  <a:pt x="1012825" y="1901825"/>
                </a:lnTo>
                <a:lnTo>
                  <a:pt x="1027112" y="1905000"/>
                </a:lnTo>
                <a:lnTo>
                  <a:pt x="1039812" y="1914525"/>
                </a:lnTo>
                <a:lnTo>
                  <a:pt x="1044575" y="1925638"/>
                </a:lnTo>
                <a:lnTo>
                  <a:pt x="1047750" y="1941513"/>
                </a:lnTo>
                <a:lnTo>
                  <a:pt x="1044575" y="1952626"/>
                </a:lnTo>
                <a:lnTo>
                  <a:pt x="1039812" y="1965326"/>
                </a:lnTo>
                <a:lnTo>
                  <a:pt x="1027112" y="1973263"/>
                </a:lnTo>
                <a:lnTo>
                  <a:pt x="1012825" y="1976438"/>
                </a:lnTo>
                <a:lnTo>
                  <a:pt x="244475" y="1976438"/>
                </a:lnTo>
                <a:lnTo>
                  <a:pt x="230188" y="1973263"/>
                </a:lnTo>
                <a:lnTo>
                  <a:pt x="217488" y="1965326"/>
                </a:lnTo>
                <a:lnTo>
                  <a:pt x="209550" y="1952626"/>
                </a:lnTo>
                <a:lnTo>
                  <a:pt x="206375" y="1941513"/>
                </a:lnTo>
                <a:lnTo>
                  <a:pt x="209550" y="1925638"/>
                </a:lnTo>
                <a:lnTo>
                  <a:pt x="217488" y="1914525"/>
                </a:lnTo>
                <a:lnTo>
                  <a:pt x="230188" y="1905000"/>
                </a:lnTo>
                <a:lnTo>
                  <a:pt x="244475" y="1901825"/>
                </a:lnTo>
                <a:close/>
                <a:moveTo>
                  <a:pt x="277813" y="1803400"/>
                </a:moveTo>
                <a:lnTo>
                  <a:pt x="1047750" y="1803400"/>
                </a:lnTo>
                <a:lnTo>
                  <a:pt x="1060450" y="1806575"/>
                </a:lnTo>
                <a:lnTo>
                  <a:pt x="1071563" y="1816100"/>
                </a:lnTo>
                <a:lnTo>
                  <a:pt x="1081088" y="1827213"/>
                </a:lnTo>
                <a:lnTo>
                  <a:pt x="1084263" y="1843088"/>
                </a:lnTo>
                <a:lnTo>
                  <a:pt x="1081088" y="1857376"/>
                </a:lnTo>
                <a:lnTo>
                  <a:pt x="1071563" y="1868488"/>
                </a:lnTo>
                <a:lnTo>
                  <a:pt x="1060450" y="1874838"/>
                </a:lnTo>
                <a:lnTo>
                  <a:pt x="1047750" y="1878013"/>
                </a:lnTo>
                <a:lnTo>
                  <a:pt x="277813" y="1878013"/>
                </a:lnTo>
                <a:lnTo>
                  <a:pt x="263525" y="1874838"/>
                </a:lnTo>
                <a:lnTo>
                  <a:pt x="250825" y="1868488"/>
                </a:lnTo>
                <a:lnTo>
                  <a:pt x="244475" y="1857376"/>
                </a:lnTo>
                <a:lnTo>
                  <a:pt x="241300" y="1843088"/>
                </a:lnTo>
                <a:lnTo>
                  <a:pt x="244475" y="1827213"/>
                </a:lnTo>
                <a:lnTo>
                  <a:pt x="250825" y="1816100"/>
                </a:lnTo>
                <a:lnTo>
                  <a:pt x="263525" y="1806575"/>
                </a:lnTo>
                <a:lnTo>
                  <a:pt x="277813" y="1803400"/>
                </a:lnTo>
                <a:close/>
                <a:moveTo>
                  <a:pt x="238125" y="1708150"/>
                </a:moveTo>
                <a:lnTo>
                  <a:pt x="1009650" y="1708150"/>
                </a:lnTo>
                <a:lnTo>
                  <a:pt x="1020762" y="1711325"/>
                </a:lnTo>
                <a:lnTo>
                  <a:pt x="1033462" y="1717675"/>
                </a:lnTo>
                <a:lnTo>
                  <a:pt x="1041400" y="1728788"/>
                </a:lnTo>
                <a:lnTo>
                  <a:pt x="1044575" y="1744663"/>
                </a:lnTo>
                <a:lnTo>
                  <a:pt x="1041400" y="1758951"/>
                </a:lnTo>
                <a:lnTo>
                  <a:pt x="1033462" y="1770063"/>
                </a:lnTo>
                <a:lnTo>
                  <a:pt x="1020762" y="1779588"/>
                </a:lnTo>
                <a:lnTo>
                  <a:pt x="1009650" y="1782763"/>
                </a:lnTo>
                <a:lnTo>
                  <a:pt x="238125" y="1782763"/>
                </a:lnTo>
                <a:lnTo>
                  <a:pt x="223838" y="1779588"/>
                </a:lnTo>
                <a:lnTo>
                  <a:pt x="212725" y="1770063"/>
                </a:lnTo>
                <a:lnTo>
                  <a:pt x="206375" y="1758951"/>
                </a:lnTo>
                <a:lnTo>
                  <a:pt x="203200" y="1744663"/>
                </a:lnTo>
                <a:lnTo>
                  <a:pt x="206375" y="1728788"/>
                </a:lnTo>
                <a:lnTo>
                  <a:pt x="212725" y="1717675"/>
                </a:lnTo>
                <a:lnTo>
                  <a:pt x="223838" y="1711325"/>
                </a:lnTo>
                <a:lnTo>
                  <a:pt x="238125" y="1708150"/>
                </a:lnTo>
                <a:close/>
                <a:moveTo>
                  <a:pt x="301626" y="1609725"/>
                </a:moveTo>
                <a:lnTo>
                  <a:pt x="1068388" y="1609725"/>
                </a:lnTo>
                <a:lnTo>
                  <a:pt x="1084264" y="1612900"/>
                </a:lnTo>
                <a:lnTo>
                  <a:pt x="1095376" y="1620838"/>
                </a:lnTo>
                <a:lnTo>
                  <a:pt x="1104901" y="1633538"/>
                </a:lnTo>
                <a:lnTo>
                  <a:pt x="1108076" y="1644650"/>
                </a:lnTo>
                <a:lnTo>
                  <a:pt x="1104901" y="1660526"/>
                </a:lnTo>
                <a:lnTo>
                  <a:pt x="1095376" y="1671638"/>
                </a:lnTo>
                <a:lnTo>
                  <a:pt x="1084264" y="1681163"/>
                </a:lnTo>
                <a:lnTo>
                  <a:pt x="1068388" y="1684338"/>
                </a:lnTo>
                <a:lnTo>
                  <a:pt x="301626" y="1684338"/>
                </a:lnTo>
                <a:lnTo>
                  <a:pt x="287338" y="1681163"/>
                </a:lnTo>
                <a:lnTo>
                  <a:pt x="274638" y="1671638"/>
                </a:lnTo>
                <a:lnTo>
                  <a:pt x="268288" y="1660526"/>
                </a:lnTo>
                <a:lnTo>
                  <a:pt x="265113" y="1644650"/>
                </a:lnTo>
                <a:lnTo>
                  <a:pt x="268288" y="1633538"/>
                </a:lnTo>
                <a:lnTo>
                  <a:pt x="274638" y="1620838"/>
                </a:lnTo>
                <a:lnTo>
                  <a:pt x="287338" y="1612900"/>
                </a:lnTo>
                <a:lnTo>
                  <a:pt x="301626" y="1609725"/>
                </a:lnTo>
                <a:close/>
                <a:moveTo>
                  <a:pt x="254001" y="1511300"/>
                </a:moveTo>
                <a:lnTo>
                  <a:pt x="1020764" y="1511300"/>
                </a:lnTo>
                <a:lnTo>
                  <a:pt x="1036638" y="1514475"/>
                </a:lnTo>
                <a:lnTo>
                  <a:pt x="1047751" y="1522413"/>
                </a:lnTo>
                <a:lnTo>
                  <a:pt x="1057276" y="1535113"/>
                </a:lnTo>
                <a:lnTo>
                  <a:pt x="1060451" y="1549401"/>
                </a:lnTo>
                <a:lnTo>
                  <a:pt x="1057276" y="1562101"/>
                </a:lnTo>
                <a:lnTo>
                  <a:pt x="1047751" y="1573213"/>
                </a:lnTo>
                <a:lnTo>
                  <a:pt x="1036638" y="1582738"/>
                </a:lnTo>
                <a:lnTo>
                  <a:pt x="1020764" y="1585913"/>
                </a:lnTo>
                <a:lnTo>
                  <a:pt x="254001" y="1585913"/>
                </a:lnTo>
                <a:lnTo>
                  <a:pt x="238126" y="1582738"/>
                </a:lnTo>
                <a:lnTo>
                  <a:pt x="227013" y="1573213"/>
                </a:lnTo>
                <a:lnTo>
                  <a:pt x="220663" y="1562101"/>
                </a:lnTo>
                <a:lnTo>
                  <a:pt x="217488" y="1549401"/>
                </a:lnTo>
                <a:lnTo>
                  <a:pt x="220663" y="1535113"/>
                </a:lnTo>
                <a:lnTo>
                  <a:pt x="227013" y="1522413"/>
                </a:lnTo>
                <a:lnTo>
                  <a:pt x="238126" y="1514475"/>
                </a:lnTo>
                <a:lnTo>
                  <a:pt x="254001" y="1511300"/>
                </a:lnTo>
                <a:close/>
                <a:moveTo>
                  <a:pt x="274638" y="1412875"/>
                </a:moveTo>
                <a:lnTo>
                  <a:pt x="1041400" y="1412875"/>
                </a:lnTo>
                <a:lnTo>
                  <a:pt x="1057276" y="1416050"/>
                </a:lnTo>
                <a:lnTo>
                  <a:pt x="1068388" y="1423988"/>
                </a:lnTo>
                <a:lnTo>
                  <a:pt x="1077913" y="1436688"/>
                </a:lnTo>
                <a:lnTo>
                  <a:pt x="1081088" y="1450976"/>
                </a:lnTo>
                <a:lnTo>
                  <a:pt x="1077913" y="1466851"/>
                </a:lnTo>
                <a:lnTo>
                  <a:pt x="1068388" y="1477963"/>
                </a:lnTo>
                <a:lnTo>
                  <a:pt x="1057276" y="1484313"/>
                </a:lnTo>
                <a:lnTo>
                  <a:pt x="1041400" y="1487488"/>
                </a:lnTo>
                <a:lnTo>
                  <a:pt x="274638" y="1487488"/>
                </a:lnTo>
                <a:lnTo>
                  <a:pt x="260350" y="1484313"/>
                </a:lnTo>
                <a:lnTo>
                  <a:pt x="247650" y="1477963"/>
                </a:lnTo>
                <a:lnTo>
                  <a:pt x="238126" y="1466851"/>
                </a:lnTo>
                <a:lnTo>
                  <a:pt x="236538" y="1450976"/>
                </a:lnTo>
                <a:lnTo>
                  <a:pt x="238126" y="1436688"/>
                </a:lnTo>
                <a:lnTo>
                  <a:pt x="247650" y="1423988"/>
                </a:lnTo>
                <a:lnTo>
                  <a:pt x="260350" y="1416050"/>
                </a:lnTo>
                <a:lnTo>
                  <a:pt x="274638" y="1412875"/>
                </a:lnTo>
                <a:close/>
                <a:moveTo>
                  <a:pt x="3359150" y="0"/>
                </a:moveTo>
                <a:lnTo>
                  <a:pt x="3403600" y="3175"/>
                </a:lnTo>
                <a:lnTo>
                  <a:pt x="3449638" y="6350"/>
                </a:lnTo>
                <a:lnTo>
                  <a:pt x="3494088" y="17462"/>
                </a:lnTo>
                <a:lnTo>
                  <a:pt x="3535362" y="30162"/>
                </a:lnTo>
                <a:lnTo>
                  <a:pt x="3579814" y="50800"/>
                </a:lnTo>
                <a:lnTo>
                  <a:pt x="3619500" y="71437"/>
                </a:lnTo>
                <a:lnTo>
                  <a:pt x="3654426" y="98425"/>
                </a:lnTo>
                <a:lnTo>
                  <a:pt x="3687762" y="128587"/>
                </a:lnTo>
                <a:lnTo>
                  <a:pt x="3717926" y="158750"/>
                </a:lnTo>
                <a:lnTo>
                  <a:pt x="3744914" y="193675"/>
                </a:lnTo>
                <a:lnTo>
                  <a:pt x="3768726" y="230187"/>
                </a:lnTo>
                <a:lnTo>
                  <a:pt x="3789362" y="268287"/>
                </a:lnTo>
                <a:lnTo>
                  <a:pt x="3803650" y="311150"/>
                </a:lnTo>
                <a:lnTo>
                  <a:pt x="3816350" y="352425"/>
                </a:lnTo>
                <a:lnTo>
                  <a:pt x="3822700" y="393700"/>
                </a:lnTo>
                <a:lnTo>
                  <a:pt x="3827462" y="439737"/>
                </a:lnTo>
                <a:lnTo>
                  <a:pt x="3825876" y="484187"/>
                </a:lnTo>
                <a:lnTo>
                  <a:pt x="3822700" y="528637"/>
                </a:lnTo>
                <a:lnTo>
                  <a:pt x="3813176" y="573087"/>
                </a:lnTo>
                <a:lnTo>
                  <a:pt x="3798888" y="615950"/>
                </a:lnTo>
                <a:lnTo>
                  <a:pt x="3776662" y="660400"/>
                </a:lnTo>
                <a:lnTo>
                  <a:pt x="3756026" y="698500"/>
                </a:lnTo>
                <a:lnTo>
                  <a:pt x="3729038" y="735012"/>
                </a:lnTo>
                <a:lnTo>
                  <a:pt x="3702050" y="768350"/>
                </a:lnTo>
                <a:lnTo>
                  <a:pt x="3670300" y="796925"/>
                </a:lnTo>
                <a:lnTo>
                  <a:pt x="3633788" y="823912"/>
                </a:lnTo>
                <a:lnTo>
                  <a:pt x="3598862" y="847724"/>
                </a:lnTo>
                <a:lnTo>
                  <a:pt x="3606800" y="844549"/>
                </a:lnTo>
                <a:lnTo>
                  <a:pt x="3633788" y="842962"/>
                </a:lnTo>
                <a:lnTo>
                  <a:pt x="3675062" y="839787"/>
                </a:lnTo>
                <a:lnTo>
                  <a:pt x="3721100" y="839787"/>
                </a:lnTo>
                <a:lnTo>
                  <a:pt x="3765550" y="842962"/>
                </a:lnTo>
                <a:lnTo>
                  <a:pt x="3810000" y="850899"/>
                </a:lnTo>
                <a:lnTo>
                  <a:pt x="3857626" y="863599"/>
                </a:lnTo>
                <a:lnTo>
                  <a:pt x="3902076" y="881062"/>
                </a:lnTo>
                <a:lnTo>
                  <a:pt x="3948112" y="904874"/>
                </a:lnTo>
                <a:lnTo>
                  <a:pt x="3989388" y="935037"/>
                </a:lnTo>
                <a:lnTo>
                  <a:pt x="4019550" y="958849"/>
                </a:lnTo>
                <a:lnTo>
                  <a:pt x="4046538" y="982662"/>
                </a:lnTo>
                <a:lnTo>
                  <a:pt x="4070350" y="1009649"/>
                </a:lnTo>
                <a:lnTo>
                  <a:pt x="4094162" y="1039812"/>
                </a:lnTo>
                <a:lnTo>
                  <a:pt x="4117976" y="1068387"/>
                </a:lnTo>
                <a:lnTo>
                  <a:pt x="4138612" y="1101724"/>
                </a:lnTo>
                <a:lnTo>
                  <a:pt x="4179888" y="1169987"/>
                </a:lnTo>
                <a:lnTo>
                  <a:pt x="4216400" y="1243012"/>
                </a:lnTo>
                <a:lnTo>
                  <a:pt x="4249738" y="1319212"/>
                </a:lnTo>
                <a:lnTo>
                  <a:pt x="4278312" y="1400174"/>
                </a:lnTo>
                <a:lnTo>
                  <a:pt x="4305300" y="1484312"/>
                </a:lnTo>
                <a:lnTo>
                  <a:pt x="4329112" y="1568450"/>
                </a:lnTo>
                <a:lnTo>
                  <a:pt x="4352926" y="1654175"/>
                </a:lnTo>
                <a:lnTo>
                  <a:pt x="4395788" y="1824038"/>
                </a:lnTo>
                <a:lnTo>
                  <a:pt x="4433888" y="1989138"/>
                </a:lnTo>
                <a:lnTo>
                  <a:pt x="4451910" y="2059780"/>
                </a:lnTo>
                <a:lnTo>
                  <a:pt x="4606926" y="935037"/>
                </a:lnTo>
                <a:lnTo>
                  <a:pt x="4610100" y="919162"/>
                </a:lnTo>
                <a:lnTo>
                  <a:pt x="4616450" y="908049"/>
                </a:lnTo>
                <a:lnTo>
                  <a:pt x="4625976" y="898524"/>
                </a:lnTo>
                <a:lnTo>
                  <a:pt x="4633914" y="890587"/>
                </a:lnTo>
                <a:lnTo>
                  <a:pt x="4646614" y="881062"/>
                </a:lnTo>
                <a:lnTo>
                  <a:pt x="4657726" y="877887"/>
                </a:lnTo>
                <a:lnTo>
                  <a:pt x="4670426" y="874712"/>
                </a:lnTo>
                <a:lnTo>
                  <a:pt x="4684714" y="874712"/>
                </a:lnTo>
                <a:lnTo>
                  <a:pt x="4697414" y="877887"/>
                </a:lnTo>
                <a:lnTo>
                  <a:pt x="4708526" y="884237"/>
                </a:lnTo>
                <a:lnTo>
                  <a:pt x="4721226" y="892174"/>
                </a:lnTo>
                <a:lnTo>
                  <a:pt x="4729162" y="901699"/>
                </a:lnTo>
                <a:lnTo>
                  <a:pt x="4735514" y="914399"/>
                </a:lnTo>
                <a:lnTo>
                  <a:pt x="4738688" y="925512"/>
                </a:lnTo>
                <a:lnTo>
                  <a:pt x="4741862" y="938212"/>
                </a:lnTo>
                <a:lnTo>
                  <a:pt x="4741862" y="952499"/>
                </a:lnTo>
                <a:lnTo>
                  <a:pt x="4538662" y="2415850"/>
                </a:lnTo>
                <a:lnTo>
                  <a:pt x="4538662" y="3765551"/>
                </a:lnTo>
                <a:lnTo>
                  <a:pt x="4535488" y="3779838"/>
                </a:lnTo>
                <a:lnTo>
                  <a:pt x="4532314" y="3792538"/>
                </a:lnTo>
                <a:lnTo>
                  <a:pt x="4527550" y="3803651"/>
                </a:lnTo>
                <a:lnTo>
                  <a:pt x="4518026" y="3813176"/>
                </a:lnTo>
                <a:lnTo>
                  <a:pt x="4508500" y="3821113"/>
                </a:lnTo>
                <a:lnTo>
                  <a:pt x="4497388" y="3827463"/>
                </a:lnTo>
                <a:lnTo>
                  <a:pt x="4484688" y="3833813"/>
                </a:lnTo>
                <a:lnTo>
                  <a:pt x="4470400" y="3833813"/>
                </a:lnTo>
                <a:lnTo>
                  <a:pt x="4454526" y="3833813"/>
                </a:lnTo>
                <a:lnTo>
                  <a:pt x="4443414" y="3827463"/>
                </a:lnTo>
                <a:lnTo>
                  <a:pt x="4430714" y="3821113"/>
                </a:lnTo>
                <a:lnTo>
                  <a:pt x="4422776" y="3813176"/>
                </a:lnTo>
                <a:lnTo>
                  <a:pt x="4413250" y="3803651"/>
                </a:lnTo>
                <a:lnTo>
                  <a:pt x="4406900" y="3792538"/>
                </a:lnTo>
                <a:lnTo>
                  <a:pt x="4403726" y="3779838"/>
                </a:lnTo>
                <a:lnTo>
                  <a:pt x="4402138" y="3765551"/>
                </a:lnTo>
                <a:lnTo>
                  <a:pt x="4402138" y="2505075"/>
                </a:lnTo>
                <a:lnTo>
                  <a:pt x="4398962" y="2493962"/>
                </a:lnTo>
                <a:lnTo>
                  <a:pt x="4395788" y="2478087"/>
                </a:lnTo>
                <a:lnTo>
                  <a:pt x="4395788" y="2474913"/>
                </a:lnTo>
                <a:lnTo>
                  <a:pt x="4386264" y="2493963"/>
                </a:lnTo>
                <a:lnTo>
                  <a:pt x="4378326" y="2511425"/>
                </a:lnTo>
                <a:lnTo>
                  <a:pt x="4365626" y="2528888"/>
                </a:lnTo>
                <a:lnTo>
                  <a:pt x="4351338" y="2544763"/>
                </a:lnTo>
                <a:lnTo>
                  <a:pt x="4335464" y="2559050"/>
                </a:lnTo>
                <a:lnTo>
                  <a:pt x="4321176" y="2570163"/>
                </a:lnTo>
                <a:lnTo>
                  <a:pt x="4302126" y="2579688"/>
                </a:lnTo>
                <a:lnTo>
                  <a:pt x="4284664" y="2589213"/>
                </a:lnTo>
                <a:lnTo>
                  <a:pt x="4264026" y="2597150"/>
                </a:lnTo>
                <a:lnTo>
                  <a:pt x="4243388" y="2603500"/>
                </a:lnTo>
                <a:lnTo>
                  <a:pt x="4222750" y="2606675"/>
                </a:lnTo>
                <a:lnTo>
                  <a:pt x="3565526" y="2677005"/>
                </a:lnTo>
                <a:lnTo>
                  <a:pt x="3565526" y="3765551"/>
                </a:lnTo>
                <a:lnTo>
                  <a:pt x="3565526" y="3779838"/>
                </a:lnTo>
                <a:lnTo>
                  <a:pt x="3559176" y="3792538"/>
                </a:lnTo>
                <a:lnTo>
                  <a:pt x="3552826" y="3803651"/>
                </a:lnTo>
                <a:lnTo>
                  <a:pt x="3548064" y="3813176"/>
                </a:lnTo>
                <a:lnTo>
                  <a:pt x="3535364" y="3821113"/>
                </a:lnTo>
                <a:lnTo>
                  <a:pt x="3524250" y="3827463"/>
                </a:lnTo>
                <a:lnTo>
                  <a:pt x="3511550" y="3833813"/>
                </a:lnTo>
                <a:lnTo>
                  <a:pt x="3500438" y="3833813"/>
                </a:lnTo>
                <a:lnTo>
                  <a:pt x="3484564" y="3833813"/>
                </a:lnTo>
                <a:lnTo>
                  <a:pt x="3473450" y="3827463"/>
                </a:lnTo>
                <a:lnTo>
                  <a:pt x="3460750" y="3821113"/>
                </a:lnTo>
                <a:lnTo>
                  <a:pt x="3451226" y="3813176"/>
                </a:lnTo>
                <a:lnTo>
                  <a:pt x="3443288" y="3803651"/>
                </a:lnTo>
                <a:lnTo>
                  <a:pt x="3436938" y="3792538"/>
                </a:lnTo>
                <a:lnTo>
                  <a:pt x="3430588" y="3779838"/>
                </a:lnTo>
                <a:lnTo>
                  <a:pt x="3430588" y="3765551"/>
                </a:lnTo>
                <a:lnTo>
                  <a:pt x="3430588" y="2920423"/>
                </a:lnTo>
                <a:lnTo>
                  <a:pt x="3355976" y="3582988"/>
                </a:lnTo>
                <a:lnTo>
                  <a:pt x="3349626" y="3603625"/>
                </a:lnTo>
                <a:lnTo>
                  <a:pt x="3348038" y="3624263"/>
                </a:lnTo>
                <a:lnTo>
                  <a:pt x="3338514" y="3643313"/>
                </a:lnTo>
                <a:lnTo>
                  <a:pt x="3328988" y="3663950"/>
                </a:lnTo>
                <a:lnTo>
                  <a:pt x="3317876" y="3678238"/>
                </a:lnTo>
                <a:lnTo>
                  <a:pt x="3305176" y="3695700"/>
                </a:lnTo>
                <a:lnTo>
                  <a:pt x="3290888" y="3711575"/>
                </a:lnTo>
                <a:lnTo>
                  <a:pt x="3275014" y="3722688"/>
                </a:lnTo>
                <a:lnTo>
                  <a:pt x="3260726" y="3735388"/>
                </a:lnTo>
                <a:lnTo>
                  <a:pt x="3243262" y="3746500"/>
                </a:lnTo>
                <a:lnTo>
                  <a:pt x="3222626" y="3756025"/>
                </a:lnTo>
                <a:lnTo>
                  <a:pt x="3203576" y="3762375"/>
                </a:lnTo>
                <a:lnTo>
                  <a:pt x="3182938" y="3768725"/>
                </a:lnTo>
                <a:lnTo>
                  <a:pt x="3162300" y="3771900"/>
                </a:lnTo>
                <a:lnTo>
                  <a:pt x="3141662" y="3771900"/>
                </a:lnTo>
                <a:lnTo>
                  <a:pt x="3121026" y="3771900"/>
                </a:lnTo>
                <a:lnTo>
                  <a:pt x="3097214" y="3765550"/>
                </a:lnTo>
                <a:lnTo>
                  <a:pt x="3078162" y="3759200"/>
                </a:lnTo>
                <a:lnTo>
                  <a:pt x="3057526" y="3752850"/>
                </a:lnTo>
                <a:lnTo>
                  <a:pt x="3040062" y="3744913"/>
                </a:lnTo>
                <a:lnTo>
                  <a:pt x="3022600" y="3732213"/>
                </a:lnTo>
                <a:lnTo>
                  <a:pt x="3003550" y="3721100"/>
                </a:lnTo>
                <a:lnTo>
                  <a:pt x="2989263" y="3705225"/>
                </a:lnTo>
                <a:lnTo>
                  <a:pt x="2976563" y="3690938"/>
                </a:lnTo>
                <a:lnTo>
                  <a:pt x="2965450" y="3671888"/>
                </a:lnTo>
                <a:lnTo>
                  <a:pt x="2952750" y="3657600"/>
                </a:lnTo>
                <a:lnTo>
                  <a:pt x="2947988" y="3636963"/>
                </a:lnTo>
                <a:lnTo>
                  <a:pt x="2938463" y="3619500"/>
                </a:lnTo>
                <a:lnTo>
                  <a:pt x="2935288" y="3597275"/>
                </a:lnTo>
                <a:lnTo>
                  <a:pt x="2932113" y="3576638"/>
                </a:lnTo>
                <a:lnTo>
                  <a:pt x="2928938" y="3556000"/>
                </a:lnTo>
                <a:lnTo>
                  <a:pt x="2932113" y="3532188"/>
                </a:lnTo>
                <a:lnTo>
                  <a:pt x="3051176" y="2478087"/>
                </a:lnTo>
                <a:lnTo>
                  <a:pt x="3054350" y="2457450"/>
                </a:lnTo>
                <a:lnTo>
                  <a:pt x="3060700" y="2436812"/>
                </a:lnTo>
                <a:lnTo>
                  <a:pt x="3070226" y="2416175"/>
                </a:lnTo>
                <a:lnTo>
                  <a:pt x="3078162" y="2397125"/>
                </a:lnTo>
                <a:lnTo>
                  <a:pt x="3087688" y="2379662"/>
                </a:lnTo>
                <a:lnTo>
                  <a:pt x="3101976" y="2365375"/>
                </a:lnTo>
                <a:lnTo>
                  <a:pt x="3114676" y="2349500"/>
                </a:lnTo>
                <a:lnTo>
                  <a:pt x="3128962" y="2335212"/>
                </a:lnTo>
                <a:lnTo>
                  <a:pt x="3148014" y="2322512"/>
                </a:lnTo>
                <a:lnTo>
                  <a:pt x="3165476" y="2314575"/>
                </a:lnTo>
                <a:lnTo>
                  <a:pt x="3182938" y="2305050"/>
                </a:lnTo>
                <a:lnTo>
                  <a:pt x="3203576" y="2298700"/>
                </a:lnTo>
                <a:lnTo>
                  <a:pt x="3222626" y="2293937"/>
                </a:lnTo>
                <a:lnTo>
                  <a:pt x="3243262" y="2290762"/>
                </a:lnTo>
                <a:lnTo>
                  <a:pt x="3260726" y="2290762"/>
                </a:lnTo>
                <a:lnTo>
                  <a:pt x="3273426" y="2284412"/>
                </a:lnTo>
                <a:lnTo>
                  <a:pt x="3294064" y="2281237"/>
                </a:lnTo>
                <a:lnTo>
                  <a:pt x="3314700" y="2274887"/>
                </a:lnTo>
                <a:lnTo>
                  <a:pt x="3690474" y="2234675"/>
                </a:lnTo>
                <a:lnTo>
                  <a:pt x="3667126" y="2144713"/>
                </a:lnTo>
                <a:lnTo>
                  <a:pt x="3609976" y="1931988"/>
                </a:lnTo>
                <a:lnTo>
                  <a:pt x="3582988" y="1827213"/>
                </a:lnTo>
                <a:lnTo>
                  <a:pt x="3549650" y="1722437"/>
                </a:lnTo>
                <a:lnTo>
                  <a:pt x="3514726" y="1620837"/>
                </a:lnTo>
                <a:lnTo>
                  <a:pt x="3475038" y="1525587"/>
                </a:lnTo>
                <a:lnTo>
                  <a:pt x="3459802" y="1481266"/>
                </a:lnTo>
                <a:lnTo>
                  <a:pt x="3457576" y="1484313"/>
                </a:lnTo>
                <a:lnTo>
                  <a:pt x="3406776" y="1570038"/>
                </a:lnTo>
                <a:lnTo>
                  <a:pt x="3359150" y="1660525"/>
                </a:lnTo>
                <a:lnTo>
                  <a:pt x="3341750" y="1690108"/>
                </a:lnTo>
                <a:lnTo>
                  <a:pt x="3341688" y="1690688"/>
                </a:lnTo>
                <a:lnTo>
                  <a:pt x="3328988" y="1717675"/>
                </a:lnTo>
                <a:lnTo>
                  <a:pt x="3317876" y="1744663"/>
                </a:lnTo>
                <a:lnTo>
                  <a:pt x="3297238" y="1765300"/>
                </a:lnTo>
                <a:lnTo>
                  <a:pt x="3275014" y="1782763"/>
                </a:lnTo>
                <a:lnTo>
                  <a:pt x="3249614" y="1797050"/>
                </a:lnTo>
                <a:lnTo>
                  <a:pt x="3219450" y="1806575"/>
                </a:lnTo>
                <a:lnTo>
                  <a:pt x="2603954" y="1993900"/>
                </a:lnTo>
                <a:lnTo>
                  <a:pt x="2606676" y="1993900"/>
                </a:lnTo>
                <a:lnTo>
                  <a:pt x="2619376" y="1993900"/>
                </a:lnTo>
                <a:lnTo>
                  <a:pt x="2633663" y="2000250"/>
                </a:lnTo>
                <a:lnTo>
                  <a:pt x="2646363" y="2006600"/>
                </a:lnTo>
                <a:lnTo>
                  <a:pt x="2654300" y="2016125"/>
                </a:lnTo>
                <a:lnTo>
                  <a:pt x="2663826" y="2024063"/>
                </a:lnTo>
                <a:lnTo>
                  <a:pt x="2670176" y="2036763"/>
                </a:lnTo>
                <a:lnTo>
                  <a:pt x="2671763" y="2047875"/>
                </a:lnTo>
                <a:lnTo>
                  <a:pt x="2674938" y="2063751"/>
                </a:lnTo>
                <a:lnTo>
                  <a:pt x="2671763" y="2074863"/>
                </a:lnTo>
                <a:lnTo>
                  <a:pt x="2670176" y="2087563"/>
                </a:lnTo>
                <a:lnTo>
                  <a:pt x="2663826" y="2098676"/>
                </a:lnTo>
                <a:lnTo>
                  <a:pt x="2654300" y="2111375"/>
                </a:lnTo>
                <a:lnTo>
                  <a:pt x="3027362" y="2111375"/>
                </a:lnTo>
                <a:lnTo>
                  <a:pt x="3040062" y="2111375"/>
                </a:lnTo>
                <a:lnTo>
                  <a:pt x="3054350" y="2114550"/>
                </a:lnTo>
                <a:lnTo>
                  <a:pt x="3063876" y="2119313"/>
                </a:lnTo>
                <a:lnTo>
                  <a:pt x="3074988" y="2128838"/>
                </a:lnTo>
                <a:lnTo>
                  <a:pt x="3084514" y="2141538"/>
                </a:lnTo>
                <a:lnTo>
                  <a:pt x="3090862" y="2149475"/>
                </a:lnTo>
                <a:lnTo>
                  <a:pt x="3094038" y="2165350"/>
                </a:lnTo>
                <a:lnTo>
                  <a:pt x="3094038" y="2176463"/>
                </a:lnTo>
                <a:lnTo>
                  <a:pt x="3094038" y="2192338"/>
                </a:lnTo>
                <a:lnTo>
                  <a:pt x="3090862" y="2203450"/>
                </a:lnTo>
                <a:lnTo>
                  <a:pt x="3084514" y="2216150"/>
                </a:lnTo>
                <a:lnTo>
                  <a:pt x="3074988" y="2224088"/>
                </a:lnTo>
                <a:lnTo>
                  <a:pt x="3063876" y="2233613"/>
                </a:lnTo>
                <a:lnTo>
                  <a:pt x="3054350" y="2239963"/>
                </a:lnTo>
                <a:lnTo>
                  <a:pt x="3040062" y="2243138"/>
                </a:lnTo>
                <a:lnTo>
                  <a:pt x="3027362" y="2244725"/>
                </a:lnTo>
                <a:lnTo>
                  <a:pt x="2857501" y="2244725"/>
                </a:lnTo>
                <a:lnTo>
                  <a:pt x="2857501" y="3765551"/>
                </a:lnTo>
                <a:lnTo>
                  <a:pt x="2857501" y="3779838"/>
                </a:lnTo>
                <a:lnTo>
                  <a:pt x="2851151" y="3792538"/>
                </a:lnTo>
                <a:lnTo>
                  <a:pt x="2846388" y="3803651"/>
                </a:lnTo>
                <a:lnTo>
                  <a:pt x="2836863" y="3813176"/>
                </a:lnTo>
                <a:lnTo>
                  <a:pt x="2827338" y="3821113"/>
                </a:lnTo>
                <a:lnTo>
                  <a:pt x="2816226" y="3827463"/>
                </a:lnTo>
                <a:lnTo>
                  <a:pt x="2803526" y="3833813"/>
                </a:lnTo>
                <a:lnTo>
                  <a:pt x="2789238" y="3833813"/>
                </a:lnTo>
                <a:lnTo>
                  <a:pt x="2776538" y="3833813"/>
                </a:lnTo>
                <a:lnTo>
                  <a:pt x="2765426" y="3827463"/>
                </a:lnTo>
                <a:lnTo>
                  <a:pt x="2752726" y="3821113"/>
                </a:lnTo>
                <a:lnTo>
                  <a:pt x="2741613" y="3813176"/>
                </a:lnTo>
                <a:lnTo>
                  <a:pt x="2735263" y="3803651"/>
                </a:lnTo>
                <a:lnTo>
                  <a:pt x="2728913" y="3792538"/>
                </a:lnTo>
                <a:lnTo>
                  <a:pt x="2722563" y="3779838"/>
                </a:lnTo>
                <a:lnTo>
                  <a:pt x="2722563" y="3765551"/>
                </a:lnTo>
                <a:lnTo>
                  <a:pt x="2722563" y="2244725"/>
                </a:lnTo>
                <a:lnTo>
                  <a:pt x="274638" y="2244725"/>
                </a:lnTo>
                <a:lnTo>
                  <a:pt x="274638" y="3765551"/>
                </a:lnTo>
                <a:lnTo>
                  <a:pt x="271463" y="3779838"/>
                </a:lnTo>
                <a:lnTo>
                  <a:pt x="268288" y="3792538"/>
                </a:lnTo>
                <a:lnTo>
                  <a:pt x="263526" y="3803651"/>
                </a:lnTo>
                <a:lnTo>
                  <a:pt x="254000" y="3813176"/>
                </a:lnTo>
                <a:lnTo>
                  <a:pt x="244476" y="3821113"/>
                </a:lnTo>
                <a:lnTo>
                  <a:pt x="233363" y="3827463"/>
                </a:lnTo>
                <a:lnTo>
                  <a:pt x="217488" y="3833813"/>
                </a:lnTo>
                <a:lnTo>
                  <a:pt x="206376" y="3833813"/>
                </a:lnTo>
                <a:lnTo>
                  <a:pt x="190500" y="3833813"/>
                </a:lnTo>
                <a:lnTo>
                  <a:pt x="179388" y="3827463"/>
                </a:lnTo>
                <a:lnTo>
                  <a:pt x="166688" y="3821113"/>
                </a:lnTo>
                <a:lnTo>
                  <a:pt x="158750" y="3813176"/>
                </a:lnTo>
                <a:lnTo>
                  <a:pt x="149226" y="3803651"/>
                </a:lnTo>
                <a:lnTo>
                  <a:pt x="142876" y="3792538"/>
                </a:lnTo>
                <a:lnTo>
                  <a:pt x="139700" y="3779838"/>
                </a:lnTo>
                <a:lnTo>
                  <a:pt x="138113" y="3765551"/>
                </a:lnTo>
                <a:lnTo>
                  <a:pt x="138113" y="2244725"/>
                </a:lnTo>
                <a:lnTo>
                  <a:pt x="68263" y="2244725"/>
                </a:lnTo>
                <a:lnTo>
                  <a:pt x="53975" y="2243138"/>
                </a:lnTo>
                <a:lnTo>
                  <a:pt x="41275" y="2239963"/>
                </a:lnTo>
                <a:lnTo>
                  <a:pt x="30163" y="2233613"/>
                </a:lnTo>
                <a:lnTo>
                  <a:pt x="20638" y="2224088"/>
                </a:lnTo>
                <a:lnTo>
                  <a:pt x="12700" y="2216150"/>
                </a:lnTo>
                <a:lnTo>
                  <a:pt x="6350" y="2203450"/>
                </a:lnTo>
                <a:lnTo>
                  <a:pt x="0" y="2192338"/>
                </a:lnTo>
                <a:lnTo>
                  <a:pt x="0" y="2176463"/>
                </a:lnTo>
                <a:lnTo>
                  <a:pt x="0" y="2165350"/>
                </a:lnTo>
                <a:lnTo>
                  <a:pt x="6350" y="2149475"/>
                </a:lnTo>
                <a:lnTo>
                  <a:pt x="12700" y="2141538"/>
                </a:lnTo>
                <a:lnTo>
                  <a:pt x="20638" y="2128838"/>
                </a:lnTo>
                <a:lnTo>
                  <a:pt x="30163" y="2119313"/>
                </a:lnTo>
                <a:lnTo>
                  <a:pt x="41275" y="2114550"/>
                </a:lnTo>
                <a:lnTo>
                  <a:pt x="53975" y="2111375"/>
                </a:lnTo>
                <a:lnTo>
                  <a:pt x="68263" y="2111375"/>
                </a:lnTo>
                <a:lnTo>
                  <a:pt x="1738313" y="2111375"/>
                </a:lnTo>
                <a:lnTo>
                  <a:pt x="1731963" y="2098676"/>
                </a:lnTo>
                <a:lnTo>
                  <a:pt x="1722438" y="2087563"/>
                </a:lnTo>
                <a:lnTo>
                  <a:pt x="1719263" y="2074863"/>
                </a:lnTo>
                <a:lnTo>
                  <a:pt x="1719263" y="2063751"/>
                </a:lnTo>
                <a:lnTo>
                  <a:pt x="1719263" y="2062529"/>
                </a:lnTo>
                <a:lnTo>
                  <a:pt x="1690688" y="2057400"/>
                </a:lnTo>
                <a:lnTo>
                  <a:pt x="1677988" y="2051050"/>
                </a:lnTo>
                <a:lnTo>
                  <a:pt x="1666875" y="2039937"/>
                </a:lnTo>
                <a:lnTo>
                  <a:pt x="1639888" y="2009775"/>
                </a:lnTo>
                <a:lnTo>
                  <a:pt x="1617662" y="1970087"/>
                </a:lnTo>
                <a:lnTo>
                  <a:pt x="1597025" y="1928812"/>
                </a:lnTo>
                <a:lnTo>
                  <a:pt x="1565275" y="1854200"/>
                </a:lnTo>
                <a:lnTo>
                  <a:pt x="1552575" y="1820862"/>
                </a:lnTo>
                <a:lnTo>
                  <a:pt x="1484312" y="1576387"/>
                </a:lnTo>
                <a:lnTo>
                  <a:pt x="1444625" y="1443037"/>
                </a:lnTo>
                <a:lnTo>
                  <a:pt x="1412875" y="1311274"/>
                </a:lnTo>
                <a:lnTo>
                  <a:pt x="1385888" y="1192212"/>
                </a:lnTo>
                <a:lnTo>
                  <a:pt x="1373188" y="1138237"/>
                </a:lnTo>
                <a:lnTo>
                  <a:pt x="1366838" y="1090612"/>
                </a:lnTo>
                <a:lnTo>
                  <a:pt x="1365250" y="1047749"/>
                </a:lnTo>
                <a:lnTo>
                  <a:pt x="1365250" y="1015999"/>
                </a:lnTo>
                <a:lnTo>
                  <a:pt x="1370012" y="989012"/>
                </a:lnTo>
                <a:lnTo>
                  <a:pt x="1376362" y="979487"/>
                </a:lnTo>
                <a:lnTo>
                  <a:pt x="1379538" y="973137"/>
                </a:lnTo>
                <a:lnTo>
                  <a:pt x="1460500" y="935037"/>
                </a:lnTo>
                <a:lnTo>
                  <a:pt x="1738957" y="2015573"/>
                </a:lnTo>
                <a:lnTo>
                  <a:pt x="1749426" y="2006600"/>
                </a:lnTo>
                <a:lnTo>
                  <a:pt x="1758950" y="2000250"/>
                </a:lnTo>
                <a:lnTo>
                  <a:pt x="1773238" y="1993900"/>
                </a:lnTo>
                <a:lnTo>
                  <a:pt x="1785938" y="1993900"/>
                </a:lnTo>
                <a:lnTo>
                  <a:pt x="2264305" y="1993900"/>
                </a:lnTo>
                <a:lnTo>
                  <a:pt x="2257426" y="1985963"/>
                </a:lnTo>
                <a:lnTo>
                  <a:pt x="2244726" y="1958975"/>
                </a:lnTo>
                <a:lnTo>
                  <a:pt x="2236788" y="1928813"/>
                </a:lnTo>
                <a:lnTo>
                  <a:pt x="2233613" y="1898650"/>
                </a:lnTo>
                <a:lnTo>
                  <a:pt x="2236788" y="1868488"/>
                </a:lnTo>
                <a:lnTo>
                  <a:pt x="2244726" y="1839913"/>
                </a:lnTo>
                <a:lnTo>
                  <a:pt x="2260600" y="1812925"/>
                </a:lnTo>
                <a:lnTo>
                  <a:pt x="2278063" y="1792288"/>
                </a:lnTo>
                <a:lnTo>
                  <a:pt x="2301876" y="1773238"/>
                </a:lnTo>
                <a:lnTo>
                  <a:pt x="2328863" y="1758950"/>
                </a:lnTo>
                <a:lnTo>
                  <a:pt x="2359026" y="1749425"/>
                </a:lnTo>
                <a:lnTo>
                  <a:pt x="3084708" y="1528565"/>
                </a:lnTo>
                <a:lnTo>
                  <a:pt x="3311526" y="1152524"/>
                </a:lnTo>
                <a:lnTo>
                  <a:pt x="3349626" y="1084262"/>
                </a:lnTo>
                <a:lnTo>
                  <a:pt x="3368676" y="1050924"/>
                </a:lnTo>
                <a:lnTo>
                  <a:pt x="3389314" y="1017587"/>
                </a:lnTo>
                <a:lnTo>
                  <a:pt x="3413126" y="989012"/>
                </a:lnTo>
                <a:lnTo>
                  <a:pt x="3436938" y="958849"/>
                </a:lnTo>
                <a:lnTo>
                  <a:pt x="3467100" y="935037"/>
                </a:lnTo>
                <a:lnTo>
                  <a:pt x="3467392" y="934856"/>
                </a:lnTo>
                <a:lnTo>
                  <a:pt x="3475038" y="925512"/>
                </a:lnTo>
                <a:lnTo>
                  <a:pt x="3490912" y="911224"/>
                </a:lnTo>
                <a:lnTo>
                  <a:pt x="3505200" y="895349"/>
                </a:lnTo>
                <a:lnTo>
                  <a:pt x="3522244" y="882567"/>
                </a:lnTo>
                <a:lnTo>
                  <a:pt x="3517900" y="884237"/>
                </a:lnTo>
                <a:lnTo>
                  <a:pt x="3475038" y="895350"/>
                </a:lnTo>
                <a:lnTo>
                  <a:pt x="3433762" y="901700"/>
                </a:lnTo>
                <a:lnTo>
                  <a:pt x="3389314" y="908050"/>
                </a:lnTo>
                <a:lnTo>
                  <a:pt x="3344862" y="904875"/>
                </a:lnTo>
                <a:lnTo>
                  <a:pt x="3302000" y="901700"/>
                </a:lnTo>
                <a:lnTo>
                  <a:pt x="3257550" y="890587"/>
                </a:lnTo>
                <a:lnTo>
                  <a:pt x="3213100" y="877887"/>
                </a:lnTo>
                <a:lnTo>
                  <a:pt x="3171826" y="857250"/>
                </a:lnTo>
                <a:lnTo>
                  <a:pt x="3128962" y="836612"/>
                </a:lnTo>
                <a:lnTo>
                  <a:pt x="3094038" y="809625"/>
                </a:lnTo>
                <a:lnTo>
                  <a:pt x="3060700" y="779462"/>
                </a:lnTo>
                <a:lnTo>
                  <a:pt x="3030538" y="749300"/>
                </a:lnTo>
                <a:lnTo>
                  <a:pt x="3003550" y="714375"/>
                </a:lnTo>
                <a:lnTo>
                  <a:pt x="2979738" y="677862"/>
                </a:lnTo>
                <a:lnTo>
                  <a:pt x="2962276" y="639762"/>
                </a:lnTo>
                <a:lnTo>
                  <a:pt x="2944813" y="596900"/>
                </a:lnTo>
                <a:lnTo>
                  <a:pt x="2932113" y="555625"/>
                </a:lnTo>
                <a:lnTo>
                  <a:pt x="2925763" y="514350"/>
                </a:lnTo>
                <a:lnTo>
                  <a:pt x="2922588" y="468312"/>
                </a:lnTo>
                <a:lnTo>
                  <a:pt x="2922588" y="427037"/>
                </a:lnTo>
                <a:lnTo>
                  <a:pt x="2925763" y="382587"/>
                </a:lnTo>
                <a:lnTo>
                  <a:pt x="2938463" y="338137"/>
                </a:lnTo>
                <a:lnTo>
                  <a:pt x="2952750" y="292100"/>
                </a:lnTo>
                <a:lnTo>
                  <a:pt x="2971800" y="250825"/>
                </a:lnTo>
                <a:lnTo>
                  <a:pt x="2992438" y="212725"/>
                </a:lnTo>
                <a:lnTo>
                  <a:pt x="3019426" y="173037"/>
                </a:lnTo>
                <a:lnTo>
                  <a:pt x="3048000" y="141287"/>
                </a:lnTo>
                <a:lnTo>
                  <a:pt x="3078162" y="111125"/>
                </a:lnTo>
                <a:lnTo>
                  <a:pt x="3114676" y="84137"/>
                </a:lnTo>
                <a:lnTo>
                  <a:pt x="3149600" y="60325"/>
                </a:lnTo>
                <a:lnTo>
                  <a:pt x="3189288" y="41275"/>
                </a:lnTo>
                <a:lnTo>
                  <a:pt x="3230562" y="23812"/>
                </a:lnTo>
                <a:lnTo>
                  <a:pt x="3273426" y="12700"/>
                </a:lnTo>
                <a:lnTo>
                  <a:pt x="3314700" y="6350"/>
                </a:lnTo>
                <a:lnTo>
                  <a:pt x="33591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944245" y="1454150"/>
            <a:ext cx="6240780" cy="1809750"/>
            <a:chOff x="1124" y="3974"/>
            <a:chExt cx="9828" cy="2850"/>
          </a:xfrm>
        </p:grpSpPr>
        <p:sp>
          <p:nvSpPr>
            <p:cNvPr id="9" name="矩形 8"/>
            <p:cNvSpPr/>
            <p:nvPr/>
          </p:nvSpPr>
          <p:spPr>
            <a:xfrm>
              <a:off x="1730" y="4379"/>
              <a:ext cx="8700" cy="18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indent="-457200">
                <a:buAutoNum type="arabicPeriod"/>
              </a:pPr>
              <a:r>
                <a:rPr lang="zh-CN" dirty="0">
                  <a:latin typeface="Arial" panose="020B0604020202090204" pitchFamily="34" charset="0"/>
                  <a:ea typeface="微软雅黑" panose="020B0503020204020204" pitchFamily="34" charset="-122"/>
                </a:rPr>
                <a:t>浏览器向网站所在服务器发送请求。</a:t>
              </a:r>
              <a:endParaRPr lang="zh-CN" dirty="0">
                <a:latin typeface="Arial" panose="020B0604020202090204" pitchFamily="34" charset="0"/>
                <a:ea typeface="微软雅黑" panose="020B0503020204020204" pitchFamily="34" charset="-122"/>
              </a:endParaRPr>
            </a:p>
            <a:p>
              <a:pPr marL="457200" indent="-457200">
                <a:buAutoNum type="arabicPeriod"/>
              </a:pPr>
              <a:r>
                <a:rPr lang="zh-CN" dirty="0">
                  <a:latin typeface="Arial" panose="020B0604020202090204" pitchFamily="34" charset="0"/>
                  <a:ea typeface="微软雅黑" panose="020B0503020204020204" pitchFamily="34" charset="-122"/>
                </a:rPr>
                <a:t>服务器对请求进行处理和解析。</a:t>
              </a:r>
              <a:endParaRPr lang="zh-CN" dirty="0">
                <a:latin typeface="Arial" panose="020B0604020202090204" pitchFamily="34" charset="0"/>
                <a:ea typeface="微软雅黑" panose="020B0503020204020204" pitchFamily="34" charset="-122"/>
              </a:endParaRPr>
            </a:p>
            <a:p>
              <a:pPr marL="457200" indent="-457200">
                <a:buAutoNum type="arabicPeriod"/>
              </a:pPr>
              <a:r>
                <a:rPr lang="zh-CN" dirty="0">
                  <a:latin typeface="Arial" panose="020B0604020202090204" pitchFamily="34" charset="0"/>
                  <a:ea typeface="微软雅黑" panose="020B0503020204020204" pitchFamily="34" charset="-122"/>
                </a:rPr>
                <a:t>服务器将数据返回给浏览器。</a:t>
              </a:r>
              <a:endParaRPr lang="zh-CN" altLang="en-US" dirty="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124" y="3974"/>
              <a:ext cx="9828" cy="2851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4245" y="3922395"/>
            <a:ext cx="6324600" cy="20027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"/>
          <a:stretch>
            <a:fillRect/>
          </a:stretch>
        </p:blipFill>
        <p:spPr>
          <a:xfrm>
            <a:off x="6141085" y="1236345"/>
            <a:ext cx="4874895" cy="366204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377315" y="1220470"/>
            <a:ext cx="100965" cy="50050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77334" y="1220262"/>
            <a:ext cx="4606714" cy="1279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文本框 19"/>
          <p:cNvSpPr txBox="1"/>
          <p:nvPr/>
        </p:nvSpPr>
        <p:spPr>
          <a:xfrm>
            <a:off x="1478178" y="5332190"/>
            <a:ext cx="9539069" cy="89331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      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数据采集的基本原理</a:t>
            </a:r>
            <a:endParaRPr lang="en-US" altLang="zh-CN" sz="28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1635867" y="1769016"/>
            <a:ext cx="432181" cy="493592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618027" y="4882951"/>
            <a:ext cx="450021" cy="449405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77010" y="2259965"/>
            <a:ext cx="4507139" cy="893318"/>
            <a:chOff x="2326" y="4334"/>
            <a:chExt cx="7098" cy="1407"/>
          </a:xfrm>
          <a:solidFill>
            <a:schemeClr val="tx2"/>
          </a:solidFill>
        </p:grpSpPr>
        <p:sp>
          <p:nvSpPr>
            <p:cNvPr id="13" name="文本框 19"/>
            <p:cNvSpPr txBox="1"/>
            <p:nvPr/>
          </p:nvSpPr>
          <p:spPr>
            <a:xfrm>
              <a:off x="2326" y="4334"/>
              <a:ext cx="7098" cy="1407"/>
            </a:xfrm>
            <a:prstGeom prst="rect">
              <a:avLst/>
            </a:prstGeom>
            <a:grpFill/>
          </p:spPr>
          <p:txBody>
            <a:bodyPr wrap="square" rtlCol="0" anchor="ctr">
              <a:no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  <a:sym typeface="+mn-ea"/>
                </a:rPr>
                <a:t>      </a:t>
              </a:r>
              <a:r>
                <a:rPr lang="en-US" altLang="zh-CN" sz="28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  <a:sym typeface="+mn-ea"/>
                </a:rPr>
                <a:t>URL</a:t>
              </a:r>
              <a:r>
                <a:rPr lang="zh-CN" altLang="en-US" sz="28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  <a:sym typeface="+mn-ea"/>
                </a:rPr>
                <a:t>基本概念</a:t>
              </a:r>
              <a:endPara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18" name="KSO_Shape"/>
            <p:cNvSpPr/>
            <p:nvPr/>
          </p:nvSpPr>
          <p:spPr bwMode="auto">
            <a:xfrm>
              <a:off x="2576" y="4752"/>
              <a:ext cx="593" cy="597"/>
            </a:xfrm>
            <a:custGeom>
              <a:avLst/>
              <a:gdLst>
                <a:gd name="T0" fmla="*/ 942322 w 3841"/>
                <a:gd name="T1" fmla="*/ 1696878 h 3861"/>
                <a:gd name="T2" fmla="*/ 612206 w 3841"/>
                <a:gd name="T3" fmla="*/ 1630196 h 3861"/>
                <a:gd name="T4" fmla="*/ 0 w 3841"/>
                <a:gd name="T5" fmla="*/ 1797599 h 3861"/>
                <a:gd name="T6" fmla="*/ 282090 w 3841"/>
                <a:gd name="T7" fmla="*/ 1380724 h 3861"/>
                <a:gd name="T8" fmla="*/ 93719 w 3841"/>
                <a:gd name="T9" fmla="*/ 848206 h 3861"/>
                <a:gd name="T10" fmla="*/ 942322 w 3841"/>
                <a:gd name="T11" fmla="*/ 0 h 3861"/>
                <a:gd name="T12" fmla="*/ 1790924 w 3841"/>
                <a:gd name="T13" fmla="*/ 848206 h 3861"/>
                <a:gd name="T14" fmla="*/ 942322 w 3841"/>
                <a:gd name="T15" fmla="*/ 1696878 h 3861"/>
                <a:gd name="T16" fmla="*/ 682146 w 3841"/>
                <a:gd name="T17" fmla="*/ 1245496 h 3861"/>
                <a:gd name="T18" fmla="*/ 803375 w 3841"/>
                <a:gd name="T19" fmla="*/ 1371398 h 3861"/>
                <a:gd name="T20" fmla="*/ 956776 w 3841"/>
                <a:gd name="T21" fmla="*/ 1221248 h 3861"/>
                <a:gd name="T22" fmla="*/ 830884 w 3841"/>
                <a:gd name="T23" fmla="*/ 1092082 h 3861"/>
                <a:gd name="T24" fmla="*/ 682146 w 3841"/>
                <a:gd name="T25" fmla="*/ 1245496 h 3861"/>
                <a:gd name="T26" fmla="*/ 988948 w 3841"/>
                <a:gd name="T27" fmla="*/ 301698 h 3861"/>
                <a:gd name="T28" fmla="*/ 729705 w 3841"/>
                <a:gd name="T29" fmla="*/ 367913 h 3861"/>
                <a:gd name="T30" fmla="*/ 758613 w 3841"/>
                <a:gd name="T31" fmla="*/ 522726 h 3861"/>
                <a:gd name="T32" fmla="*/ 926002 w 3841"/>
                <a:gd name="T33" fmla="*/ 479826 h 3861"/>
                <a:gd name="T34" fmla="*/ 1015059 w 3841"/>
                <a:gd name="T35" fmla="*/ 553502 h 3861"/>
                <a:gd name="T36" fmla="*/ 892431 w 3841"/>
                <a:gd name="T37" fmla="*/ 723703 h 3861"/>
                <a:gd name="T38" fmla="*/ 752552 w 3841"/>
                <a:gd name="T39" fmla="*/ 978771 h 3861"/>
                <a:gd name="T40" fmla="*/ 747889 w 3841"/>
                <a:gd name="T41" fmla="*/ 1018406 h 3861"/>
                <a:gd name="T42" fmla="*/ 962837 w 3841"/>
                <a:gd name="T43" fmla="*/ 1018406 h 3861"/>
                <a:gd name="T44" fmla="*/ 970298 w 3841"/>
                <a:gd name="T45" fmla="*/ 981568 h 3861"/>
                <a:gd name="T46" fmla="*/ 1074741 w 3841"/>
                <a:gd name="T47" fmla="*/ 800643 h 3861"/>
                <a:gd name="T48" fmla="*/ 1242130 w 3841"/>
                <a:gd name="T49" fmla="*/ 510602 h 3861"/>
                <a:gd name="T50" fmla="*/ 988948 w 3841"/>
                <a:gd name="T51" fmla="*/ 301698 h 38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841" h="3861">
                  <a:moveTo>
                    <a:pt x="2021" y="3639"/>
                  </a:moveTo>
                  <a:cubicBezTo>
                    <a:pt x="1770" y="3639"/>
                    <a:pt x="1531" y="3588"/>
                    <a:pt x="1313" y="3496"/>
                  </a:cubicBezTo>
                  <a:cubicBezTo>
                    <a:pt x="830" y="3861"/>
                    <a:pt x="0" y="3855"/>
                    <a:pt x="0" y="3855"/>
                  </a:cubicBezTo>
                  <a:cubicBezTo>
                    <a:pt x="0" y="3855"/>
                    <a:pt x="417" y="3566"/>
                    <a:pt x="605" y="2961"/>
                  </a:cubicBezTo>
                  <a:cubicBezTo>
                    <a:pt x="352" y="2648"/>
                    <a:pt x="201" y="2252"/>
                    <a:pt x="201" y="1819"/>
                  </a:cubicBezTo>
                  <a:cubicBezTo>
                    <a:pt x="201" y="814"/>
                    <a:pt x="1016" y="0"/>
                    <a:pt x="2021" y="0"/>
                  </a:cubicBezTo>
                  <a:cubicBezTo>
                    <a:pt x="3026" y="0"/>
                    <a:pt x="3841" y="814"/>
                    <a:pt x="3841" y="1819"/>
                  </a:cubicBezTo>
                  <a:cubicBezTo>
                    <a:pt x="3841" y="2824"/>
                    <a:pt x="3026" y="3639"/>
                    <a:pt x="2021" y="3639"/>
                  </a:cubicBezTo>
                  <a:close/>
                  <a:moveTo>
                    <a:pt x="1463" y="2671"/>
                  </a:moveTo>
                  <a:cubicBezTo>
                    <a:pt x="1463" y="2826"/>
                    <a:pt x="1568" y="2941"/>
                    <a:pt x="1723" y="2941"/>
                  </a:cubicBezTo>
                  <a:cubicBezTo>
                    <a:pt x="1917" y="2941"/>
                    <a:pt x="2052" y="2806"/>
                    <a:pt x="2052" y="2619"/>
                  </a:cubicBezTo>
                  <a:cubicBezTo>
                    <a:pt x="2052" y="2457"/>
                    <a:pt x="1940" y="2342"/>
                    <a:pt x="1782" y="2342"/>
                  </a:cubicBezTo>
                  <a:cubicBezTo>
                    <a:pt x="1595" y="2342"/>
                    <a:pt x="1463" y="2497"/>
                    <a:pt x="1463" y="2671"/>
                  </a:cubicBezTo>
                  <a:close/>
                  <a:moveTo>
                    <a:pt x="2121" y="647"/>
                  </a:moveTo>
                  <a:cubicBezTo>
                    <a:pt x="1874" y="647"/>
                    <a:pt x="1687" y="716"/>
                    <a:pt x="1565" y="789"/>
                  </a:cubicBezTo>
                  <a:cubicBezTo>
                    <a:pt x="1627" y="1121"/>
                    <a:pt x="1627" y="1121"/>
                    <a:pt x="1627" y="1121"/>
                  </a:cubicBezTo>
                  <a:cubicBezTo>
                    <a:pt x="1720" y="1065"/>
                    <a:pt x="1838" y="1029"/>
                    <a:pt x="1986" y="1029"/>
                  </a:cubicBezTo>
                  <a:cubicBezTo>
                    <a:pt x="2134" y="1032"/>
                    <a:pt x="2177" y="1101"/>
                    <a:pt x="2177" y="1187"/>
                  </a:cubicBezTo>
                  <a:cubicBezTo>
                    <a:pt x="2177" y="1302"/>
                    <a:pt x="2042" y="1414"/>
                    <a:pt x="1914" y="1552"/>
                  </a:cubicBezTo>
                  <a:cubicBezTo>
                    <a:pt x="1729" y="1747"/>
                    <a:pt x="1641" y="1921"/>
                    <a:pt x="1614" y="2099"/>
                  </a:cubicBezTo>
                  <a:cubicBezTo>
                    <a:pt x="1611" y="2125"/>
                    <a:pt x="1608" y="2155"/>
                    <a:pt x="1604" y="2184"/>
                  </a:cubicBezTo>
                  <a:cubicBezTo>
                    <a:pt x="2065" y="2184"/>
                    <a:pt x="2065" y="2184"/>
                    <a:pt x="2065" y="2184"/>
                  </a:cubicBezTo>
                  <a:cubicBezTo>
                    <a:pt x="2072" y="2155"/>
                    <a:pt x="2075" y="2128"/>
                    <a:pt x="2081" y="2105"/>
                  </a:cubicBezTo>
                  <a:cubicBezTo>
                    <a:pt x="2111" y="1957"/>
                    <a:pt x="2177" y="1845"/>
                    <a:pt x="2305" y="1717"/>
                  </a:cubicBezTo>
                  <a:cubicBezTo>
                    <a:pt x="2490" y="1526"/>
                    <a:pt x="2664" y="1358"/>
                    <a:pt x="2664" y="1095"/>
                  </a:cubicBezTo>
                  <a:cubicBezTo>
                    <a:pt x="2664" y="825"/>
                    <a:pt x="2437" y="647"/>
                    <a:pt x="2121" y="6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77010" y="3889375"/>
            <a:ext cx="4507230" cy="893445"/>
            <a:chOff x="2297" y="6403"/>
            <a:chExt cx="7098" cy="1407"/>
          </a:xfrm>
          <a:solidFill>
            <a:schemeClr val="accent1"/>
          </a:solidFill>
        </p:grpSpPr>
        <p:sp>
          <p:nvSpPr>
            <p:cNvPr id="3" name="文本框 19"/>
            <p:cNvSpPr txBox="1"/>
            <p:nvPr/>
          </p:nvSpPr>
          <p:spPr>
            <a:xfrm>
              <a:off x="2297" y="6403"/>
              <a:ext cx="7098" cy="1407"/>
            </a:xfrm>
            <a:prstGeom prst="rect">
              <a:avLst/>
            </a:prstGeom>
            <a:grpFill/>
          </p:spPr>
          <p:txBody>
            <a:bodyPr wrap="square" rtlCol="0" anchor="ctr">
              <a:noAutofit/>
            </a:bodyPr>
            <a:p>
              <a:r>
                <a:rPr lang="zh-CN" altLang="en-US" sz="28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rPr>
                <a:t>      </a:t>
              </a:r>
              <a:r>
                <a:rPr lang="en-US" altLang="zh-CN" sz="28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rPr>
                <a:t>Web</a:t>
              </a:r>
              <a:r>
                <a:rPr lang="zh-CN" altLang="en-US" sz="28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rPr>
                <a:t>网络基础</a:t>
              </a:r>
              <a:endPara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endParaRPr>
            </a:p>
          </p:txBody>
        </p:sp>
        <p:sp>
          <p:nvSpPr>
            <p:cNvPr id="4" name="KSO_Shape"/>
            <p:cNvSpPr/>
            <p:nvPr/>
          </p:nvSpPr>
          <p:spPr bwMode="auto">
            <a:xfrm>
              <a:off x="2576" y="6749"/>
              <a:ext cx="593" cy="597"/>
            </a:xfrm>
            <a:custGeom>
              <a:avLst/>
              <a:gdLst>
                <a:gd name="T0" fmla="*/ 942322 w 3841"/>
                <a:gd name="T1" fmla="*/ 1696878 h 3861"/>
                <a:gd name="T2" fmla="*/ 612206 w 3841"/>
                <a:gd name="T3" fmla="*/ 1630196 h 3861"/>
                <a:gd name="T4" fmla="*/ 0 w 3841"/>
                <a:gd name="T5" fmla="*/ 1797599 h 3861"/>
                <a:gd name="T6" fmla="*/ 282090 w 3841"/>
                <a:gd name="T7" fmla="*/ 1380724 h 3861"/>
                <a:gd name="T8" fmla="*/ 93719 w 3841"/>
                <a:gd name="T9" fmla="*/ 848206 h 3861"/>
                <a:gd name="T10" fmla="*/ 942322 w 3841"/>
                <a:gd name="T11" fmla="*/ 0 h 3861"/>
                <a:gd name="T12" fmla="*/ 1790924 w 3841"/>
                <a:gd name="T13" fmla="*/ 848206 h 3861"/>
                <a:gd name="T14" fmla="*/ 942322 w 3841"/>
                <a:gd name="T15" fmla="*/ 1696878 h 3861"/>
                <a:gd name="T16" fmla="*/ 682146 w 3841"/>
                <a:gd name="T17" fmla="*/ 1245496 h 3861"/>
                <a:gd name="T18" fmla="*/ 803375 w 3841"/>
                <a:gd name="T19" fmla="*/ 1371398 h 3861"/>
                <a:gd name="T20" fmla="*/ 956776 w 3841"/>
                <a:gd name="T21" fmla="*/ 1221248 h 3861"/>
                <a:gd name="T22" fmla="*/ 830884 w 3841"/>
                <a:gd name="T23" fmla="*/ 1092082 h 3861"/>
                <a:gd name="T24" fmla="*/ 682146 w 3841"/>
                <a:gd name="T25" fmla="*/ 1245496 h 3861"/>
                <a:gd name="T26" fmla="*/ 988948 w 3841"/>
                <a:gd name="T27" fmla="*/ 301698 h 3861"/>
                <a:gd name="T28" fmla="*/ 729705 w 3841"/>
                <a:gd name="T29" fmla="*/ 367913 h 3861"/>
                <a:gd name="T30" fmla="*/ 758613 w 3841"/>
                <a:gd name="T31" fmla="*/ 522726 h 3861"/>
                <a:gd name="T32" fmla="*/ 926002 w 3841"/>
                <a:gd name="T33" fmla="*/ 479826 h 3861"/>
                <a:gd name="T34" fmla="*/ 1015059 w 3841"/>
                <a:gd name="T35" fmla="*/ 553502 h 3861"/>
                <a:gd name="T36" fmla="*/ 892431 w 3841"/>
                <a:gd name="T37" fmla="*/ 723703 h 3861"/>
                <a:gd name="T38" fmla="*/ 752552 w 3841"/>
                <a:gd name="T39" fmla="*/ 978771 h 3861"/>
                <a:gd name="T40" fmla="*/ 747889 w 3841"/>
                <a:gd name="T41" fmla="*/ 1018406 h 3861"/>
                <a:gd name="T42" fmla="*/ 962837 w 3841"/>
                <a:gd name="T43" fmla="*/ 1018406 h 3861"/>
                <a:gd name="T44" fmla="*/ 970298 w 3841"/>
                <a:gd name="T45" fmla="*/ 981568 h 3861"/>
                <a:gd name="T46" fmla="*/ 1074741 w 3841"/>
                <a:gd name="T47" fmla="*/ 800643 h 3861"/>
                <a:gd name="T48" fmla="*/ 1242130 w 3841"/>
                <a:gd name="T49" fmla="*/ 510602 h 3861"/>
                <a:gd name="T50" fmla="*/ 988948 w 3841"/>
                <a:gd name="T51" fmla="*/ 301698 h 38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841" h="3861">
                  <a:moveTo>
                    <a:pt x="2021" y="3639"/>
                  </a:moveTo>
                  <a:cubicBezTo>
                    <a:pt x="1770" y="3639"/>
                    <a:pt x="1531" y="3588"/>
                    <a:pt x="1313" y="3496"/>
                  </a:cubicBezTo>
                  <a:cubicBezTo>
                    <a:pt x="830" y="3861"/>
                    <a:pt x="0" y="3855"/>
                    <a:pt x="0" y="3855"/>
                  </a:cubicBezTo>
                  <a:cubicBezTo>
                    <a:pt x="0" y="3855"/>
                    <a:pt x="417" y="3566"/>
                    <a:pt x="605" y="2961"/>
                  </a:cubicBezTo>
                  <a:cubicBezTo>
                    <a:pt x="352" y="2648"/>
                    <a:pt x="201" y="2252"/>
                    <a:pt x="201" y="1819"/>
                  </a:cubicBezTo>
                  <a:cubicBezTo>
                    <a:pt x="201" y="814"/>
                    <a:pt x="1016" y="0"/>
                    <a:pt x="2021" y="0"/>
                  </a:cubicBezTo>
                  <a:cubicBezTo>
                    <a:pt x="3026" y="0"/>
                    <a:pt x="3841" y="814"/>
                    <a:pt x="3841" y="1819"/>
                  </a:cubicBezTo>
                  <a:cubicBezTo>
                    <a:pt x="3841" y="2824"/>
                    <a:pt x="3026" y="3639"/>
                    <a:pt x="2021" y="3639"/>
                  </a:cubicBezTo>
                  <a:close/>
                  <a:moveTo>
                    <a:pt x="1463" y="2671"/>
                  </a:moveTo>
                  <a:cubicBezTo>
                    <a:pt x="1463" y="2826"/>
                    <a:pt x="1568" y="2941"/>
                    <a:pt x="1723" y="2941"/>
                  </a:cubicBezTo>
                  <a:cubicBezTo>
                    <a:pt x="1917" y="2941"/>
                    <a:pt x="2052" y="2806"/>
                    <a:pt x="2052" y="2619"/>
                  </a:cubicBezTo>
                  <a:cubicBezTo>
                    <a:pt x="2052" y="2457"/>
                    <a:pt x="1940" y="2342"/>
                    <a:pt x="1782" y="2342"/>
                  </a:cubicBezTo>
                  <a:cubicBezTo>
                    <a:pt x="1595" y="2342"/>
                    <a:pt x="1463" y="2497"/>
                    <a:pt x="1463" y="2671"/>
                  </a:cubicBezTo>
                  <a:close/>
                  <a:moveTo>
                    <a:pt x="2121" y="647"/>
                  </a:moveTo>
                  <a:cubicBezTo>
                    <a:pt x="1874" y="647"/>
                    <a:pt x="1687" y="716"/>
                    <a:pt x="1565" y="789"/>
                  </a:cubicBezTo>
                  <a:cubicBezTo>
                    <a:pt x="1627" y="1121"/>
                    <a:pt x="1627" y="1121"/>
                    <a:pt x="1627" y="1121"/>
                  </a:cubicBezTo>
                  <a:cubicBezTo>
                    <a:pt x="1720" y="1065"/>
                    <a:pt x="1838" y="1029"/>
                    <a:pt x="1986" y="1029"/>
                  </a:cubicBezTo>
                  <a:cubicBezTo>
                    <a:pt x="2134" y="1032"/>
                    <a:pt x="2177" y="1101"/>
                    <a:pt x="2177" y="1187"/>
                  </a:cubicBezTo>
                  <a:cubicBezTo>
                    <a:pt x="2177" y="1302"/>
                    <a:pt x="2042" y="1414"/>
                    <a:pt x="1914" y="1552"/>
                  </a:cubicBezTo>
                  <a:cubicBezTo>
                    <a:pt x="1729" y="1747"/>
                    <a:pt x="1641" y="1921"/>
                    <a:pt x="1614" y="2099"/>
                  </a:cubicBezTo>
                  <a:cubicBezTo>
                    <a:pt x="1611" y="2125"/>
                    <a:pt x="1608" y="2155"/>
                    <a:pt x="1604" y="2184"/>
                  </a:cubicBezTo>
                  <a:cubicBezTo>
                    <a:pt x="2065" y="2184"/>
                    <a:pt x="2065" y="2184"/>
                    <a:pt x="2065" y="2184"/>
                  </a:cubicBezTo>
                  <a:cubicBezTo>
                    <a:pt x="2072" y="2155"/>
                    <a:pt x="2075" y="2128"/>
                    <a:pt x="2081" y="2105"/>
                  </a:cubicBezTo>
                  <a:cubicBezTo>
                    <a:pt x="2111" y="1957"/>
                    <a:pt x="2177" y="1845"/>
                    <a:pt x="2305" y="1717"/>
                  </a:cubicBezTo>
                  <a:cubicBezTo>
                    <a:pt x="2490" y="1526"/>
                    <a:pt x="2664" y="1358"/>
                    <a:pt x="2664" y="1095"/>
                  </a:cubicBezTo>
                  <a:cubicBezTo>
                    <a:pt x="2664" y="825"/>
                    <a:pt x="2437" y="647"/>
                    <a:pt x="2121" y="6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KSO_Shape"/>
          <p:cNvSpPr/>
          <p:nvPr/>
        </p:nvSpPr>
        <p:spPr bwMode="auto">
          <a:xfrm>
            <a:off x="1649777" y="5517951"/>
            <a:ext cx="450021" cy="449405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66700" y="1712595"/>
            <a:ext cx="6624955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网页组成：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：网页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骨架</a:t>
            </a:r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CSS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：为了使网页更好看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肌肉</a:t>
            </a:r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"/>
            </a:pPr>
            <a:r>
              <a:rPr 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JavaScript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：实现动态效果 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皮肤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标题 2"/>
          <p:cNvSpPr txBox="1">
            <a:spLocks noGrp="1"/>
          </p:cNvSpPr>
          <p:nvPr>
            <p:ph type="title"/>
          </p:nvPr>
        </p:nvSpPr>
        <p:spPr bwMode="gray"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altLang="zh-CN">
                <a:ea typeface="微软雅黑" panose="020B0503020204020204" pitchFamily="34" charset="-122"/>
              </a:rPr>
              <a:t>Web</a:t>
            </a:r>
            <a:r>
              <a:rPr lang="zh-CN" altLang="en-US">
                <a:ea typeface="微软雅黑" panose="020B0503020204020204" pitchFamily="34" charset="-122"/>
              </a:rPr>
              <a:t>网络基础</a:t>
            </a: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 flipV="1">
            <a:off x="16824" y="1372136"/>
            <a:ext cx="12185651" cy="1675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flipV="1">
            <a:off x="7745" y="6080069"/>
            <a:ext cx="11740823" cy="1675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5985" y="795655"/>
            <a:ext cx="4375785" cy="32778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4510" y="4161790"/>
            <a:ext cx="53479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 err="1" smtClean="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淘宝网举例：</a:t>
            </a:r>
            <a:r>
              <a:rPr lang="zh-CN" altLang="en-US" dirty="0" err="1" smtClean="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  <a:hlinkClick r:id="rId2" action="ppaction://hlinkfile"/>
              </a:rPr>
              <a:t>https://www.taobao.com/</a:t>
            </a:r>
            <a:endParaRPr lang="zh-CN" altLang="en-US" dirty="0" err="1" smtClean="0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" y="1753870"/>
            <a:ext cx="2571750" cy="296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基本原理：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endParaRPr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09265" y="1654175"/>
            <a:ext cx="8349615" cy="3616325"/>
          </a:xfrm>
          <a:prstGeom prst="rect">
            <a:avLst/>
          </a:prstGeom>
          <a:ln w="12700">
            <a:noFill/>
            <a:prstDash val="lgDashDotDot"/>
          </a:ln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sz="2000" dirty="0">
                <a:ea typeface="微软雅黑" panose="020B0503020204020204" pitchFamily="34" charset="-122"/>
                <a:sym typeface="+mn-ea"/>
              </a:rPr>
              <a:t>HTML</a:t>
            </a:r>
            <a:r>
              <a:rPr lang="zh-CN" sz="2000" dirty="0">
                <a:ea typeface="微软雅黑" panose="020B0503020204020204" pitchFamily="34" charset="-122"/>
                <a:sym typeface="+mn-ea"/>
              </a:rPr>
              <a:t>（</a:t>
            </a:r>
            <a:r>
              <a:rPr sz="2000" dirty="0">
                <a:ea typeface="微软雅黑" panose="020B0503020204020204" pitchFamily="34" charset="-122"/>
                <a:sym typeface="+mn-ea"/>
              </a:rPr>
              <a:t>HyperText Markup Language</a:t>
            </a:r>
            <a:r>
              <a:rPr lang="zh-CN" sz="2000" dirty="0">
                <a:ea typeface="微软雅黑" panose="020B0503020204020204" pitchFamily="34" charset="-122"/>
                <a:sym typeface="+mn-ea"/>
              </a:rPr>
              <a:t>）：</a:t>
            </a:r>
            <a:r>
              <a:rPr sz="2000" dirty="0">
                <a:solidFill>
                  <a:srgbClr val="FF0000"/>
                </a:solidFill>
                <a:ea typeface="微软雅黑" panose="020B0503020204020204" pitchFamily="34" charset="-122"/>
                <a:sym typeface="+mn-ea"/>
              </a:rPr>
              <a:t>超文本标记语言</a:t>
            </a:r>
            <a:endParaRPr sz="2000" dirty="0">
              <a:solidFill>
                <a:srgbClr val="FF0000"/>
              </a:solidFill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sz="2000" dirty="0">
                <a:ea typeface="微软雅黑" panose="020B0503020204020204" pitchFamily="34" charset="-122"/>
                <a:sym typeface="+mn-ea"/>
              </a:rPr>
              <a:t>但我们通常不会用中文翻译来称呼它，一般就叫 HTML。</a:t>
            </a:r>
            <a:endParaRPr sz="2000" dirty="0"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000" dirty="0"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sz="2000" dirty="0">
                <a:solidFill>
                  <a:srgbClr val="FF0000"/>
                </a:solidFill>
                <a:ea typeface="微软雅黑" panose="020B0503020204020204" pitchFamily="34" charset="-122"/>
                <a:sym typeface="+mn-ea"/>
              </a:rPr>
              <a:t>HTML 是用来描述网页的一种语言</a:t>
            </a:r>
            <a:r>
              <a:rPr sz="2000" dirty="0">
                <a:ea typeface="微软雅黑" panose="020B0503020204020204" pitchFamily="34" charset="-122"/>
                <a:sym typeface="+mn-ea"/>
              </a:rPr>
              <a:t>，网页包括文字、按钮、图片和视频等各种复杂的元素，其基础架构就是 HTML。</a:t>
            </a:r>
            <a:endParaRPr sz="2000" dirty="0"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sz="2000" dirty="0">
                <a:ea typeface="微软雅黑" panose="020B0503020204020204" pitchFamily="34" charset="-122"/>
                <a:sym typeface="+mn-ea"/>
              </a:rPr>
              <a:t>不同类型的元素通过不同类型的标签来表示，如图片用 img 标签表示，视频用 video 标签表示，段落用 p 标签表示，它们之间的布局又常通过布局标签 div 嵌套组合而成，各种标签通过不同的排列和嵌套才形成了网页的框架。</a:t>
            </a:r>
            <a:endParaRPr sz="2000" dirty="0"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5013" y="2876332"/>
            <a:ext cx="1560454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rPr>
              <a:t>HTML</a:t>
            </a: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</a:rPr>
              <a:t>：</a:t>
            </a:r>
            <a:endParaRPr lang="en-US" altLang="zh-CN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3" y="2775275"/>
            <a:ext cx="736316" cy="7363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202191"/>
            <a:ext cx="11812459" cy="487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" y="1753870"/>
            <a:ext cx="2571750" cy="296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基本原理：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endParaRPr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09265" y="1654175"/>
            <a:ext cx="8349615" cy="3616325"/>
          </a:xfrm>
          <a:prstGeom prst="rect">
            <a:avLst/>
          </a:prstGeom>
          <a:ln w="12700">
            <a:noFill/>
            <a:prstDash val="lgDashDotDot"/>
          </a:ln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sz="2000" dirty="0">
                <a:ea typeface="微软雅黑" panose="020B0503020204020204" pitchFamily="34" charset="-122"/>
                <a:sym typeface="+mn-ea"/>
              </a:rPr>
              <a:t>HTML 定义了网页的结构，但是只有 HTML 页面的布局并不美观，可能只是简单的节点元素的排列。为了让网页看起来更好看一些，这里借助了 CSS。</a:t>
            </a:r>
            <a:endParaRPr sz="2000" dirty="0"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000" dirty="0"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sz="2000" dirty="0">
                <a:ea typeface="微软雅黑" panose="020B0503020204020204" pitchFamily="34" charset="-122"/>
                <a:sym typeface="+mn-ea"/>
              </a:rPr>
              <a:t>CSS，全称叫作 Cascading Style Sheets，即层叠样式表。“层叠” 是指当在 HTML 中引用了数个样式文件，并且样式发生冲突时，浏览器能依据层叠顺序处理。“样式” 指网页中文字大小、颜色、元素间距、排列等格式。CSS 是目前唯一的网页页面排版样式标准，有了它的帮助，页面才会变得更为美观。</a:t>
            </a:r>
            <a:endParaRPr sz="2000" dirty="0"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5013" y="2876332"/>
            <a:ext cx="1560454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rPr>
              <a:t>CSS</a:t>
            </a: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</a:rPr>
              <a:t>：</a:t>
            </a:r>
            <a:endParaRPr lang="en-US" altLang="zh-CN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3" y="2775275"/>
            <a:ext cx="736316" cy="7363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202191"/>
            <a:ext cx="11812459" cy="487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" y="1753870"/>
            <a:ext cx="2571750" cy="296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基本原理：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endParaRPr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41320" y="1962150"/>
            <a:ext cx="8349615" cy="2499360"/>
          </a:xfrm>
          <a:prstGeom prst="rect">
            <a:avLst/>
          </a:prstGeom>
          <a:ln w="12700">
            <a:noFill/>
            <a:prstDash val="lgDashDotDot"/>
          </a:ln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sz="2000" dirty="0">
                <a:ea typeface="微软雅黑" panose="020B0503020204020204" pitchFamily="34" charset="-122"/>
                <a:sym typeface="+mn-ea"/>
              </a:rPr>
              <a:t>JavaScript，简称 JS，是一种脚本语言。</a:t>
            </a:r>
            <a:endParaRPr sz="2000" dirty="0"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sz="2000" dirty="0">
                <a:ea typeface="微软雅黑" panose="020B0503020204020204" pitchFamily="34" charset="-122"/>
                <a:sym typeface="+mn-ea"/>
              </a:rPr>
              <a:t>HTML 和 CSS 配合使用，提供给用户的只是一种静态信息，缺乏交互性。我们在网页里可能会看到一些</a:t>
            </a:r>
            <a:r>
              <a:rPr sz="2000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交互</a:t>
            </a:r>
            <a:r>
              <a:rPr sz="2000" dirty="0">
                <a:ea typeface="微软雅黑" panose="020B0503020204020204" pitchFamily="34" charset="-122"/>
                <a:sym typeface="+mn-ea"/>
              </a:rPr>
              <a:t>和</a:t>
            </a:r>
            <a:r>
              <a:rPr sz="2000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动画效果</a:t>
            </a:r>
            <a:r>
              <a:rPr sz="2000" dirty="0">
                <a:ea typeface="微软雅黑" panose="020B0503020204020204" pitchFamily="34" charset="-122"/>
                <a:sym typeface="+mn-ea"/>
              </a:rPr>
              <a:t>，如下载进度条、提示框、轮播图等，这通常就是 JavaScript 的功劳。</a:t>
            </a:r>
            <a:endParaRPr sz="2000" dirty="0"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sz="2000" dirty="0">
                <a:ea typeface="微软雅黑" panose="020B0503020204020204" pitchFamily="34" charset="-122"/>
                <a:sym typeface="+mn-ea"/>
              </a:rPr>
              <a:t>它的出现使得用户与信息之间不只是一种浏览与显示的关系，而是实现了一种实时、动态、交互的页面功能。</a:t>
            </a:r>
            <a:endParaRPr sz="2000" dirty="0"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5013" y="2876332"/>
            <a:ext cx="1560454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JavaScript</a:t>
            </a: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</a:rPr>
              <a:t>：</a:t>
            </a:r>
            <a:endParaRPr lang="en-US" altLang="zh-CN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3" y="2775275"/>
            <a:ext cx="736316" cy="7363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202191"/>
            <a:ext cx="11812459" cy="487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" y="1753870"/>
            <a:ext cx="2571750" cy="296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基本原理：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18460" y="1986280"/>
            <a:ext cx="8349615" cy="2499360"/>
          </a:xfrm>
          <a:prstGeom prst="rect">
            <a:avLst/>
          </a:prstGeom>
          <a:ln w="12700">
            <a:noFill/>
            <a:prstDash val="lgDashDotDot"/>
          </a:ln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sz="2000" dirty="0">
                <a:ea typeface="微软雅黑" panose="020B0503020204020204" pitchFamily="34" charset="-122"/>
                <a:sym typeface="+mn-ea"/>
              </a:rPr>
              <a:t>在 CSS 中，我们使用 CSS 选择器来定位节点。</a:t>
            </a:r>
            <a:endParaRPr sz="2000" dirty="0"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sz="2000" dirty="0"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sz="2000" dirty="0">
                <a:ea typeface="微软雅黑" panose="020B0503020204020204" pitchFamily="34" charset="-122"/>
                <a:sym typeface="+mn-ea"/>
              </a:rPr>
              <a:t>选择方式：</a:t>
            </a:r>
            <a:endParaRPr sz="2000" dirty="0"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sz="2000" dirty="0">
                <a:ea typeface="微软雅黑" panose="020B0503020204020204" pitchFamily="34" charset="-122"/>
                <a:sym typeface="+mn-ea"/>
              </a:rPr>
              <a:t>一、</a:t>
            </a:r>
            <a:r>
              <a:rPr sz="2000" dirty="0">
                <a:ea typeface="微软雅黑" panose="020B0503020204020204" pitchFamily="34" charset="-122"/>
                <a:sym typeface="+mn-ea"/>
              </a:rPr>
              <a:t># 开头代表选择 id</a:t>
            </a:r>
            <a:endParaRPr sz="2000" dirty="0"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ea typeface="微软雅黑" panose="020B0503020204020204" pitchFamily="34" charset="-122"/>
                <a:sym typeface="+mn-ea"/>
              </a:rPr>
              <a:t>二、</a:t>
            </a:r>
            <a:r>
              <a:rPr lang="en-US" sz="2000" dirty="0">
                <a:ea typeface="微软雅黑" panose="020B0503020204020204" pitchFamily="34" charset="-122"/>
                <a:sym typeface="+mn-ea"/>
              </a:rPr>
              <a:t>.</a:t>
            </a:r>
            <a:r>
              <a:rPr lang="zh-CN" altLang="en-US" sz="2000" dirty="0">
                <a:ea typeface="微软雅黑" panose="020B0503020204020204" pitchFamily="34" charset="-122"/>
                <a:sym typeface="+mn-ea"/>
              </a:rPr>
              <a:t>开头代表选择</a:t>
            </a:r>
            <a:r>
              <a:rPr lang="en-US" altLang="zh-CN" sz="2000" dirty="0">
                <a:ea typeface="微软雅黑" panose="020B0503020204020204" pitchFamily="34" charset="-122"/>
                <a:sym typeface="+mn-ea"/>
              </a:rPr>
              <a:t>class</a:t>
            </a:r>
            <a:endParaRPr lang="en-US" altLang="zh-CN" sz="2000" dirty="0"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ea typeface="微软雅黑" panose="020B0503020204020204" pitchFamily="34" charset="-122"/>
                <a:sym typeface="+mn-ea"/>
              </a:rPr>
              <a:t>三、</a:t>
            </a:r>
            <a:r>
              <a:rPr lang="en-US" altLang="zh-CN" sz="2000" dirty="0">
                <a:ea typeface="微软雅黑" panose="020B0503020204020204" pitchFamily="34" charset="-122"/>
                <a:sym typeface="+mn-ea"/>
              </a:rPr>
              <a:t>根据标签名筛选</a:t>
            </a:r>
            <a:r>
              <a:rPr lang="zh-CN" altLang="en-US" sz="2000" dirty="0"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2000" dirty="0"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5013" y="2876332"/>
            <a:ext cx="1560454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css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选择器</a:t>
            </a: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</a:rPr>
              <a:t>：</a:t>
            </a:r>
            <a:endParaRPr lang="en-US" altLang="zh-CN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3" y="2775275"/>
            <a:ext cx="736316" cy="7363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202191"/>
            <a:ext cx="11812459" cy="487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"/>
          <a:stretch>
            <a:fillRect/>
          </a:stretch>
        </p:blipFill>
        <p:spPr>
          <a:xfrm>
            <a:off x="6141085" y="1236345"/>
            <a:ext cx="4874895" cy="366204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377315" y="1220470"/>
            <a:ext cx="100965" cy="50050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77334" y="1220262"/>
            <a:ext cx="4606714" cy="1279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文本框 19"/>
          <p:cNvSpPr txBox="1"/>
          <p:nvPr/>
        </p:nvSpPr>
        <p:spPr>
          <a:xfrm>
            <a:off x="1478178" y="5332190"/>
            <a:ext cx="9539069" cy="89331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      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数据采集的基本原理</a:t>
            </a:r>
            <a:endParaRPr lang="en-US" altLang="zh-CN" sz="28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1635867" y="1769016"/>
            <a:ext cx="432181" cy="493592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618027" y="4882951"/>
            <a:ext cx="450021" cy="449405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77010" y="2259965"/>
            <a:ext cx="4507139" cy="893318"/>
            <a:chOff x="2326" y="4334"/>
            <a:chExt cx="7098" cy="1407"/>
          </a:xfrm>
          <a:solidFill>
            <a:schemeClr val="tx2"/>
          </a:solidFill>
        </p:grpSpPr>
        <p:sp>
          <p:nvSpPr>
            <p:cNvPr id="13" name="文本框 19"/>
            <p:cNvSpPr txBox="1"/>
            <p:nvPr/>
          </p:nvSpPr>
          <p:spPr>
            <a:xfrm>
              <a:off x="2326" y="4334"/>
              <a:ext cx="7098" cy="1407"/>
            </a:xfrm>
            <a:prstGeom prst="rect">
              <a:avLst/>
            </a:prstGeom>
            <a:grpFill/>
          </p:spPr>
          <p:txBody>
            <a:bodyPr wrap="square" rtlCol="0" anchor="ctr">
              <a:no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  <a:sym typeface="+mn-ea"/>
                </a:rPr>
                <a:t>      </a:t>
              </a:r>
              <a:r>
                <a:rPr lang="en-US" altLang="zh-CN" sz="28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  <a:sym typeface="+mn-ea"/>
                </a:rPr>
                <a:t>URL</a:t>
              </a:r>
              <a:r>
                <a:rPr lang="zh-CN" altLang="en-US" sz="28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  <a:sym typeface="+mn-ea"/>
                </a:rPr>
                <a:t>基本概念</a:t>
              </a:r>
              <a:endPara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18" name="KSO_Shape"/>
            <p:cNvSpPr/>
            <p:nvPr/>
          </p:nvSpPr>
          <p:spPr bwMode="auto">
            <a:xfrm>
              <a:off x="2576" y="4752"/>
              <a:ext cx="593" cy="597"/>
            </a:xfrm>
            <a:custGeom>
              <a:avLst/>
              <a:gdLst>
                <a:gd name="T0" fmla="*/ 942322 w 3841"/>
                <a:gd name="T1" fmla="*/ 1696878 h 3861"/>
                <a:gd name="T2" fmla="*/ 612206 w 3841"/>
                <a:gd name="T3" fmla="*/ 1630196 h 3861"/>
                <a:gd name="T4" fmla="*/ 0 w 3841"/>
                <a:gd name="T5" fmla="*/ 1797599 h 3861"/>
                <a:gd name="T6" fmla="*/ 282090 w 3841"/>
                <a:gd name="T7" fmla="*/ 1380724 h 3861"/>
                <a:gd name="T8" fmla="*/ 93719 w 3841"/>
                <a:gd name="T9" fmla="*/ 848206 h 3861"/>
                <a:gd name="T10" fmla="*/ 942322 w 3841"/>
                <a:gd name="T11" fmla="*/ 0 h 3861"/>
                <a:gd name="T12" fmla="*/ 1790924 w 3841"/>
                <a:gd name="T13" fmla="*/ 848206 h 3861"/>
                <a:gd name="T14" fmla="*/ 942322 w 3841"/>
                <a:gd name="T15" fmla="*/ 1696878 h 3861"/>
                <a:gd name="T16" fmla="*/ 682146 w 3841"/>
                <a:gd name="T17" fmla="*/ 1245496 h 3861"/>
                <a:gd name="T18" fmla="*/ 803375 w 3841"/>
                <a:gd name="T19" fmla="*/ 1371398 h 3861"/>
                <a:gd name="T20" fmla="*/ 956776 w 3841"/>
                <a:gd name="T21" fmla="*/ 1221248 h 3861"/>
                <a:gd name="T22" fmla="*/ 830884 w 3841"/>
                <a:gd name="T23" fmla="*/ 1092082 h 3861"/>
                <a:gd name="T24" fmla="*/ 682146 w 3841"/>
                <a:gd name="T25" fmla="*/ 1245496 h 3861"/>
                <a:gd name="T26" fmla="*/ 988948 w 3841"/>
                <a:gd name="T27" fmla="*/ 301698 h 3861"/>
                <a:gd name="T28" fmla="*/ 729705 w 3841"/>
                <a:gd name="T29" fmla="*/ 367913 h 3861"/>
                <a:gd name="T30" fmla="*/ 758613 w 3841"/>
                <a:gd name="T31" fmla="*/ 522726 h 3861"/>
                <a:gd name="T32" fmla="*/ 926002 w 3841"/>
                <a:gd name="T33" fmla="*/ 479826 h 3861"/>
                <a:gd name="T34" fmla="*/ 1015059 w 3841"/>
                <a:gd name="T35" fmla="*/ 553502 h 3861"/>
                <a:gd name="T36" fmla="*/ 892431 w 3841"/>
                <a:gd name="T37" fmla="*/ 723703 h 3861"/>
                <a:gd name="T38" fmla="*/ 752552 w 3841"/>
                <a:gd name="T39" fmla="*/ 978771 h 3861"/>
                <a:gd name="T40" fmla="*/ 747889 w 3841"/>
                <a:gd name="T41" fmla="*/ 1018406 h 3861"/>
                <a:gd name="T42" fmla="*/ 962837 w 3841"/>
                <a:gd name="T43" fmla="*/ 1018406 h 3861"/>
                <a:gd name="T44" fmla="*/ 970298 w 3841"/>
                <a:gd name="T45" fmla="*/ 981568 h 3861"/>
                <a:gd name="T46" fmla="*/ 1074741 w 3841"/>
                <a:gd name="T47" fmla="*/ 800643 h 3861"/>
                <a:gd name="T48" fmla="*/ 1242130 w 3841"/>
                <a:gd name="T49" fmla="*/ 510602 h 3861"/>
                <a:gd name="T50" fmla="*/ 988948 w 3841"/>
                <a:gd name="T51" fmla="*/ 301698 h 38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841" h="3861">
                  <a:moveTo>
                    <a:pt x="2021" y="3639"/>
                  </a:moveTo>
                  <a:cubicBezTo>
                    <a:pt x="1770" y="3639"/>
                    <a:pt x="1531" y="3588"/>
                    <a:pt x="1313" y="3496"/>
                  </a:cubicBezTo>
                  <a:cubicBezTo>
                    <a:pt x="830" y="3861"/>
                    <a:pt x="0" y="3855"/>
                    <a:pt x="0" y="3855"/>
                  </a:cubicBezTo>
                  <a:cubicBezTo>
                    <a:pt x="0" y="3855"/>
                    <a:pt x="417" y="3566"/>
                    <a:pt x="605" y="2961"/>
                  </a:cubicBezTo>
                  <a:cubicBezTo>
                    <a:pt x="352" y="2648"/>
                    <a:pt x="201" y="2252"/>
                    <a:pt x="201" y="1819"/>
                  </a:cubicBezTo>
                  <a:cubicBezTo>
                    <a:pt x="201" y="814"/>
                    <a:pt x="1016" y="0"/>
                    <a:pt x="2021" y="0"/>
                  </a:cubicBezTo>
                  <a:cubicBezTo>
                    <a:pt x="3026" y="0"/>
                    <a:pt x="3841" y="814"/>
                    <a:pt x="3841" y="1819"/>
                  </a:cubicBezTo>
                  <a:cubicBezTo>
                    <a:pt x="3841" y="2824"/>
                    <a:pt x="3026" y="3639"/>
                    <a:pt x="2021" y="3639"/>
                  </a:cubicBezTo>
                  <a:close/>
                  <a:moveTo>
                    <a:pt x="1463" y="2671"/>
                  </a:moveTo>
                  <a:cubicBezTo>
                    <a:pt x="1463" y="2826"/>
                    <a:pt x="1568" y="2941"/>
                    <a:pt x="1723" y="2941"/>
                  </a:cubicBezTo>
                  <a:cubicBezTo>
                    <a:pt x="1917" y="2941"/>
                    <a:pt x="2052" y="2806"/>
                    <a:pt x="2052" y="2619"/>
                  </a:cubicBezTo>
                  <a:cubicBezTo>
                    <a:pt x="2052" y="2457"/>
                    <a:pt x="1940" y="2342"/>
                    <a:pt x="1782" y="2342"/>
                  </a:cubicBezTo>
                  <a:cubicBezTo>
                    <a:pt x="1595" y="2342"/>
                    <a:pt x="1463" y="2497"/>
                    <a:pt x="1463" y="2671"/>
                  </a:cubicBezTo>
                  <a:close/>
                  <a:moveTo>
                    <a:pt x="2121" y="647"/>
                  </a:moveTo>
                  <a:cubicBezTo>
                    <a:pt x="1874" y="647"/>
                    <a:pt x="1687" y="716"/>
                    <a:pt x="1565" y="789"/>
                  </a:cubicBezTo>
                  <a:cubicBezTo>
                    <a:pt x="1627" y="1121"/>
                    <a:pt x="1627" y="1121"/>
                    <a:pt x="1627" y="1121"/>
                  </a:cubicBezTo>
                  <a:cubicBezTo>
                    <a:pt x="1720" y="1065"/>
                    <a:pt x="1838" y="1029"/>
                    <a:pt x="1986" y="1029"/>
                  </a:cubicBezTo>
                  <a:cubicBezTo>
                    <a:pt x="2134" y="1032"/>
                    <a:pt x="2177" y="1101"/>
                    <a:pt x="2177" y="1187"/>
                  </a:cubicBezTo>
                  <a:cubicBezTo>
                    <a:pt x="2177" y="1302"/>
                    <a:pt x="2042" y="1414"/>
                    <a:pt x="1914" y="1552"/>
                  </a:cubicBezTo>
                  <a:cubicBezTo>
                    <a:pt x="1729" y="1747"/>
                    <a:pt x="1641" y="1921"/>
                    <a:pt x="1614" y="2099"/>
                  </a:cubicBezTo>
                  <a:cubicBezTo>
                    <a:pt x="1611" y="2125"/>
                    <a:pt x="1608" y="2155"/>
                    <a:pt x="1604" y="2184"/>
                  </a:cubicBezTo>
                  <a:cubicBezTo>
                    <a:pt x="2065" y="2184"/>
                    <a:pt x="2065" y="2184"/>
                    <a:pt x="2065" y="2184"/>
                  </a:cubicBezTo>
                  <a:cubicBezTo>
                    <a:pt x="2072" y="2155"/>
                    <a:pt x="2075" y="2128"/>
                    <a:pt x="2081" y="2105"/>
                  </a:cubicBezTo>
                  <a:cubicBezTo>
                    <a:pt x="2111" y="1957"/>
                    <a:pt x="2177" y="1845"/>
                    <a:pt x="2305" y="1717"/>
                  </a:cubicBezTo>
                  <a:cubicBezTo>
                    <a:pt x="2490" y="1526"/>
                    <a:pt x="2664" y="1358"/>
                    <a:pt x="2664" y="1095"/>
                  </a:cubicBezTo>
                  <a:cubicBezTo>
                    <a:pt x="2664" y="825"/>
                    <a:pt x="2437" y="647"/>
                    <a:pt x="2121" y="6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77010" y="3889375"/>
            <a:ext cx="4507230" cy="893445"/>
            <a:chOff x="2297" y="6403"/>
            <a:chExt cx="7098" cy="1407"/>
          </a:xfrm>
          <a:solidFill>
            <a:schemeClr val="tx2"/>
          </a:solidFill>
        </p:grpSpPr>
        <p:sp>
          <p:nvSpPr>
            <p:cNvPr id="3" name="文本框 19"/>
            <p:cNvSpPr txBox="1"/>
            <p:nvPr/>
          </p:nvSpPr>
          <p:spPr>
            <a:xfrm>
              <a:off x="2297" y="6403"/>
              <a:ext cx="7098" cy="1407"/>
            </a:xfrm>
            <a:prstGeom prst="rect">
              <a:avLst/>
            </a:prstGeom>
            <a:grpFill/>
          </p:spPr>
          <p:txBody>
            <a:bodyPr wrap="square" rtlCol="0" anchor="ctr">
              <a:noAutofit/>
            </a:bodyPr>
            <a:p>
              <a:r>
                <a:rPr lang="zh-CN" altLang="en-US" sz="28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rPr>
                <a:t>      </a:t>
              </a:r>
              <a:r>
                <a:rPr lang="en-US" altLang="zh-CN" sz="28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rPr>
                <a:t>Web</a:t>
              </a:r>
              <a:r>
                <a:rPr lang="zh-CN" altLang="en-US" sz="28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rPr>
                <a:t>网络基础</a:t>
              </a:r>
              <a:endPara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endParaRPr>
            </a:p>
          </p:txBody>
        </p:sp>
        <p:sp>
          <p:nvSpPr>
            <p:cNvPr id="4" name="KSO_Shape"/>
            <p:cNvSpPr/>
            <p:nvPr/>
          </p:nvSpPr>
          <p:spPr bwMode="auto">
            <a:xfrm>
              <a:off x="2576" y="6749"/>
              <a:ext cx="593" cy="597"/>
            </a:xfrm>
            <a:custGeom>
              <a:avLst/>
              <a:gdLst>
                <a:gd name="T0" fmla="*/ 942322 w 3841"/>
                <a:gd name="T1" fmla="*/ 1696878 h 3861"/>
                <a:gd name="T2" fmla="*/ 612206 w 3841"/>
                <a:gd name="T3" fmla="*/ 1630196 h 3861"/>
                <a:gd name="T4" fmla="*/ 0 w 3841"/>
                <a:gd name="T5" fmla="*/ 1797599 h 3861"/>
                <a:gd name="T6" fmla="*/ 282090 w 3841"/>
                <a:gd name="T7" fmla="*/ 1380724 h 3861"/>
                <a:gd name="T8" fmla="*/ 93719 w 3841"/>
                <a:gd name="T9" fmla="*/ 848206 h 3861"/>
                <a:gd name="T10" fmla="*/ 942322 w 3841"/>
                <a:gd name="T11" fmla="*/ 0 h 3861"/>
                <a:gd name="T12" fmla="*/ 1790924 w 3841"/>
                <a:gd name="T13" fmla="*/ 848206 h 3861"/>
                <a:gd name="T14" fmla="*/ 942322 w 3841"/>
                <a:gd name="T15" fmla="*/ 1696878 h 3861"/>
                <a:gd name="T16" fmla="*/ 682146 w 3841"/>
                <a:gd name="T17" fmla="*/ 1245496 h 3861"/>
                <a:gd name="T18" fmla="*/ 803375 w 3841"/>
                <a:gd name="T19" fmla="*/ 1371398 h 3861"/>
                <a:gd name="T20" fmla="*/ 956776 w 3841"/>
                <a:gd name="T21" fmla="*/ 1221248 h 3861"/>
                <a:gd name="T22" fmla="*/ 830884 w 3841"/>
                <a:gd name="T23" fmla="*/ 1092082 h 3861"/>
                <a:gd name="T24" fmla="*/ 682146 w 3841"/>
                <a:gd name="T25" fmla="*/ 1245496 h 3861"/>
                <a:gd name="T26" fmla="*/ 988948 w 3841"/>
                <a:gd name="T27" fmla="*/ 301698 h 3861"/>
                <a:gd name="T28" fmla="*/ 729705 w 3841"/>
                <a:gd name="T29" fmla="*/ 367913 h 3861"/>
                <a:gd name="T30" fmla="*/ 758613 w 3841"/>
                <a:gd name="T31" fmla="*/ 522726 h 3861"/>
                <a:gd name="T32" fmla="*/ 926002 w 3841"/>
                <a:gd name="T33" fmla="*/ 479826 h 3861"/>
                <a:gd name="T34" fmla="*/ 1015059 w 3841"/>
                <a:gd name="T35" fmla="*/ 553502 h 3861"/>
                <a:gd name="T36" fmla="*/ 892431 w 3841"/>
                <a:gd name="T37" fmla="*/ 723703 h 3861"/>
                <a:gd name="T38" fmla="*/ 752552 w 3841"/>
                <a:gd name="T39" fmla="*/ 978771 h 3861"/>
                <a:gd name="T40" fmla="*/ 747889 w 3841"/>
                <a:gd name="T41" fmla="*/ 1018406 h 3861"/>
                <a:gd name="T42" fmla="*/ 962837 w 3841"/>
                <a:gd name="T43" fmla="*/ 1018406 h 3861"/>
                <a:gd name="T44" fmla="*/ 970298 w 3841"/>
                <a:gd name="T45" fmla="*/ 981568 h 3861"/>
                <a:gd name="T46" fmla="*/ 1074741 w 3841"/>
                <a:gd name="T47" fmla="*/ 800643 h 3861"/>
                <a:gd name="T48" fmla="*/ 1242130 w 3841"/>
                <a:gd name="T49" fmla="*/ 510602 h 3861"/>
                <a:gd name="T50" fmla="*/ 988948 w 3841"/>
                <a:gd name="T51" fmla="*/ 301698 h 38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841" h="3861">
                  <a:moveTo>
                    <a:pt x="2021" y="3639"/>
                  </a:moveTo>
                  <a:cubicBezTo>
                    <a:pt x="1770" y="3639"/>
                    <a:pt x="1531" y="3588"/>
                    <a:pt x="1313" y="3496"/>
                  </a:cubicBezTo>
                  <a:cubicBezTo>
                    <a:pt x="830" y="3861"/>
                    <a:pt x="0" y="3855"/>
                    <a:pt x="0" y="3855"/>
                  </a:cubicBezTo>
                  <a:cubicBezTo>
                    <a:pt x="0" y="3855"/>
                    <a:pt x="417" y="3566"/>
                    <a:pt x="605" y="2961"/>
                  </a:cubicBezTo>
                  <a:cubicBezTo>
                    <a:pt x="352" y="2648"/>
                    <a:pt x="201" y="2252"/>
                    <a:pt x="201" y="1819"/>
                  </a:cubicBezTo>
                  <a:cubicBezTo>
                    <a:pt x="201" y="814"/>
                    <a:pt x="1016" y="0"/>
                    <a:pt x="2021" y="0"/>
                  </a:cubicBezTo>
                  <a:cubicBezTo>
                    <a:pt x="3026" y="0"/>
                    <a:pt x="3841" y="814"/>
                    <a:pt x="3841" y="1819"/>
                  </a:cubicBezTo>
                  <a:cubicBezTo>
                    <a:pt x="3841" y="2824"/>
                    <a:pt x="3026" y="3639"/>
                    <a:pt x="2021" y="3639"/>
                  </a:cubicBezTo>
                  <a:close/>
                  <a:moveTo>
                    <a:pt x="1463" y="2671"/>
                  </a:moveTo>
                  <a:cubicBezTo>
                    <a:pt x="1463" y="2826"/>
                    <a:pt x="1568" y="2941"/>
                    <a:pt x="1723" y="2941"/>
                  </a:cubicBezTo>
                  <a:cubicBezTo>
                    <a:pt x="1917" y="2941"/>
                    <a:pt x="2052" y="2806"/>
                    <a:pt x="2052" y="2619"/>
                  </a:cubicBezTo>
                  <a:cubicBezTo>
                    <a:pt x="2052" y="2457"/>
                    <a:pt x="1940" y="2342"/>
                    <a:pt x="1782" y="2342"/>
                  </a:cubicBezTo>
                  <a:cubicBezTo>
                    <a:pt x="1595" y="2342"/>
                    <a:pt x="1463" y="2497"/>
                    <a:pt x="1463" y="2671"/>
                  </a:cubicBezTo>
                  <a:close/>
                  <a:moveTo>
                    <a:pt x="2121" y="647"/>
                  </a:moveTo>
                  <a:cubicBezTo>
                    <a:pt x="1874" y="647"/>
                    <a:pt x="1687" y="716"/>
                    <a:pt x="1565" y="789"/>
                  </a:cubicBezTo>
                  <a:cubicBezTo>
                    <a:pt x="1627" y="1121"/>
                    <a:pt x="1627" y="1121"/>
                    <a:pt x="1627" y="1121"/>
                  </a:cubicBezTo>
                  <a:cubicBezTo>
                    <a:pt x="1720" y="1065"/>
                    <a:pt x="1838" y="1029"/>
                    <a:pt x="1986" y="1029"/>
                  </a:cubicBezTo>
                  <a:cubicBezTo>
                    <a:pt x="2134" y="1032"/>
                    <a:pt x="2177" y="1101"/>
                    <a:pt x="2177" y="1187"/>
                  </a:cubicBezTo>
                  <a:cubicBezTo>
                    <a:pt x="2177" y="1302"/>
                    <a:pt x="2042" y="1414"/>
                    <a:pt x="1914" y="1552"/>
                  </a:cubicBezTo>
                  <a:cubicBezTo>
                    <a:pt x="1729" y="1747"/>
                    <a:pt x="1641" y="1921"/>
                    <a:pt x="1614" y="2099"/>
                  </a:cubicBezTo>
                  <a:cubicBezTo>
                    <a:pt x="1611" y="2125"/>
                    <a:pt x="1608" y="2155"/>
                    <a:pt x="1604" y="2184"/>
                  </a:cubicBezTo>
                  <a:cubicBezTo>
                    <a:pt x="2065" y="2184"/>
                    <a:pt x="2065" y="2184"/>
                    <a:pt x="2065" y="2184"/>
                  </a:cubicBezTo>
                  <a:cubicBezTo>
                    <a:pt x="2072" y="2155"/>
                    <a:pt x="2075" y="2128"/>
                    <a:pt x="2081" y="2105"/>
                  </a:cubicBezTo>
                  <a:cubicBezTo>
                    <a:pt x="2111" y="1957"/>
                    <a:pt x="2177" y="1845"/>
                    <a:pt x="2305" y="1717"/>
                  </a:cubicBezTo>
                  <a:cubicBezTo>
                    <a:pt x="2490" y="1526"/>
                    <a:pt x="2664" y="1358"/>
                    <a:pt x="2664" y="1095"/>
                  </a:cubicBezTo>
                  <a:cubicBezTo>
                    <a:pt x="2664" y="825"/>
                    <a:pt x="2437" y="647"/>
                    <a:pt x="2121" y="6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KSO_Shape"/>
          <p:cNvSpPr/>
          <p:nvPr/>
        </p:nvSpPr>
        <p:spPr bwMode="auto">
          <a:xfrm>
            <a:off x="1649777" y="5517951"/>
            <a:ext cx="450021" cy="449405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>
            <p:custDataLst>
              <p:tags r:id="rId1"/>
            </p:custDataLst>
          </p:nvPr>
        </p:nvCxnSpPr>
        <p:spPr>
          <a:xfrm>
            <a:off x="0" y="1985550"/>
            <a:ext cx="12188825" cy="0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2"/>
            </p:custDataLst>
          </p:nvPr>
        </p:nvCxnSpPr>
        <p:spPr>
          <a:xfrm>
            <a:off x="2542514" y="8830"/>
            <a:ext cx="0" cy="6868911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文本框 10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39208" y="1231686"/>
            <a:ext cx="7540434" cy="46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>
                <a:solidFill>
                  <a:srgbClr val="E2231A"/>
                </a:solidFill>
                <a:ea typeface="微软雅黑" panose="020B0503020204020204" pitchFamily="34" charset="-122"/>
              </a:rPr>
              <a:t>数据采集的概念？</a:t>
            </a:r>
            <a:endParaRPr lang="zh-CN" altLang="en-US" sz="4000" dirty="0">
              <a:solidFill>
                <a:srgbClr val="E2231A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53753" y="1362777"/>
            <a:ext cx="1756914" cy="10502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78" y="2608322"/>
            <a:ext cx="1951659" cy="4236089"/>
          </a:xfrm>
          <a:prstGeom prst="rect">
            <a:avLst/>
          </a:prstGeom>
        </p:spPr>
      </p:pic>
      <p:sp>
        <p:nvSpPr>
          <p:cNvPr id="23" name="KSO_Shape"/>
          <p:cNvSpPr/>
          <p:nvPr/>
        </p:nvSpPr>
        <p:spPr bwMode="auto">
          <a:xfrm>
            <a:off x="1513133" y="1231686"/>
            <a:ext cx="1765378" cy="1457180"/>
          </a:xfrm>
          <a:custGeom>
            <a:avLst/>
            <a:gdLst>
              <a:gd name="T0" fmla="*/ 2147483646 w 6057"/>
              <a:gd name="T1" fmla="*/ 2147483646 h 5454"/>
              <a:gd name="T2" fmla="*/ 0 w 6057"/>
              <a:gd name="T3" fmla="*/ 2147483646 h 5454"/>
              <a:gd name="T4" fmla="*/ 0 w 6057"/>
              <a:gd name="T5" fmla="*/ 2147483646 h 5454"/>
              <a:gd name="T6" fmla="*/ 2147483646 w 6057"/>
              <a:gd name="T7" fmla="*/ 2147483646 h 5454"/>
              <a:gd name="T8" fmla="*/ 2147483646 w 6057"/>
              <a:gd name="T9" fmla="*/ 2147483646 h 5454"/>
              <a:gd name="T10" fmla="*/ 2147483646 w 6057"/>
              <a:gd name="T11" fmla="*/ 2147483646 h 5454"/>
              <a:gd name="T12" fmla="*/ 2147483646 w 6057"/>
              <a:gd name="T13" fmla="*/ 2147483646 h 5454"/>
              <a:gd name="T14" fmla="*/ 2147483646 w 6057"/>
              <a:gd name="T15" fmla="*/ 2147483646 h 5454"/>
              <a:gd name="T16" fmla="*/ 2147483646 w 6057"/>
              <a:gd name="T17" fmla="*/ 2147483646 h 5454"/>
              <a:gd name="T18" fmla="*/ 2147483646 w 6057"/>
              <a:gd name="T19" fmla="*/ 2147483646 h 5454"/>
              <a:gd name="T20" fmla="*/ 2147483646 w 6057"/>
              <a:gd name="T21" fmla="*/ 2147483646 h 5454"/>
              <a:gd name="T22" fmla="*/ 2147483646 w 6057"/>
              <a:gd name="T23" fmla="*/ 2147483646 h 5454"/>
              <a:gd name="T24" fmla="*/ 2147483646 w 6057"/>
              <a:gd name="T25" fmla="*/ 2147483646 h 5454"/>
              <a:gd name="T26" fmla="*/ 2147483646 w 6057"/>
              <a:gd name="T27" fmla="*/ 2147483646 h 5454"/>
              <a:gd name="T28" fmla="*/ 2147483646 w 6057"/>
              <a:gd name="T29" fmla="*/ 2147483646 h 5454"/>
              <a:gd name="T30" fmla="*/ 2147483646 w 6057"/>
              <a:gd name="T31" fmla="*/ 2147483646 h 5454"/>
              <a:gd name="T32" fmla="*/ 2147483646 w 6057"/>
              <a:gd name="T33" fmla="*/ 2147483646 h 5454"/>
              <a:gd name="T34" fmla="*/ 2147483646 w 6057"/>
              <a:gd name="T35" fmla="*/ 2147483646 h 5454"/>
              <a:gd name="T36" fmla="*/ 2147483646 w 6057"/>
              <a:gd name="T37" fmla="*/ 2147483646 h 5454"/>
              <a:gd name="T38" fmla="*/ 2147483646 w 6057"/>
              <a:gd name="T39" fmla="*/ 2147483646 h 5454"/>
              <a:gd name="T40" fmla="*/ 2147483646 w 6057"/>
              <a:gd name="T41" fmla="*/ 2147483646 h 5454"/>
              <a:gd name="T42" fmla="*/ 2147483646 w 6057"/>
              <a:gd name="T43" fmla="*/ 2147483646 h 5454"/>
              <a:gd name="T44" fmla="*/ 2147483646 w 6057"/>
              <a:gd name="T45" fmla="*/ 2147483646 h 5454"/>
              <a:gd name="T46" fmla="*/ 2147483646 w 6057"/>
              <a:gd name="T47" fmla="*/ 2147483646 h 5454"/>
              <a:gd name="T48" fmla="*/ 2147483646 w 6057"/>
              <a:gd name="T49" fmla="*/ 2147483646 h 5454"/>
              <a:gd name="T50" fmla="*/ 2147483646 w 6057"/>
              <a:gd name="T51" fmla="*/ 2147483646 h 5454"/>
              <a:gd name="T52" fmla="*/ 2147483646 w 6057"/>
              <a:gd name="T53" fmla="*/ 2147483646 h 5454"/>
              <a:gd name="T54" fmla="*/ 2147483646 w 6057"/>
              <a:gd name="T55" fmla="*/ 2147483646 h 5454"/>
              <a:gd name="T56" fmla="*/ 2147483646 w 6057"/>
              <a:gd name="T57" fmla="*/ 2147483646 h 5454"/>
              <a:gd name="T58" fmla="*/ 2147483646 w 6057"/>
              <a:gd name="T59" fmla="*/ 2147483646 h 5454"/>
              <a:gd name="T60" fmla="*/ 2147483646 w 6057"/>
              <a:gd name="T61" fmla="*/ 2147483646 h 5454"/>
              <a:gd name="T62" fmla="*/ 2147483646 w 6057"/>
              <a:gd name="T63" fmla="*/ 2147483646 h 5454"/>
              <a:gd name="T64" fmla="*/ 2147483646 w 6057"/>
              <a:gd name="T65" fmla="*/ 2147483646 h 5454"/>
              <a:gd name="T66" fmla="*/ 2147483646 w 6057"/>
              <a:gd name="T67" fmla="*/ 2147483646 h 5454"/>
              <a:gd name="T68" fmla="*/ 2147483646 w 6057"/>
              <a:gd name="T69" fmla="*/ 2147483646 h 5454"/>
              <a:gd name="T70" fmla="*/ 2147483646 w 6057"/>
              <a:gd name="T71" fmla="*/ 2147483646 h 5454"/>
              <a:gd name="T72" fmla="*/ 2147483646 w 6057"/>
              <a:gd name="T73" fmla="*/ 2147483646 h 5454"/>
              <a:gd name="T74" fmla="*/ 2147483646 w 6057"/>
              <a:gd name="T75" fmla="*/ 2147483646 h 5454"/>
              <a:gd name="T76" fmla="*/ 2147483646 w 6057"/>
              <a:gd name="T77" fmla="*/ 0 h 5454"/>
              <a:gd name="T78" fmla="*/ 2147483646 w 6057"/>
              <a:gd name="T79" fmla="*/ 2147483646 h 545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057" h="5454">
                <a:moveTo>
                  <a:pt x="0" y="959"/>
                </a:moveTo>
                <a:lnTo>
                  <a:pt x="1930" y="1981"/>
                </a:lnTo>
                <a:lnTo>
                  <a:pt x="1930" y="5454"/>
                </a:lnTo>
                <a:lnTo>
                  <a:pt x="0" y="4432"/>
                </a:lnTo>
                <a:lnTo>
                  <a:pt x="0" y="959"/>
                </a:lnTo>
                <a:close/>
                <a:moveTo>
                  <a:pt x="3263" y="849"/>
                </a:moveTo>
                <a:lnTo>
                  <a:pt x="3260" y="1196"/>
                </a:lnTo>
                <a:lnTo>
                  <a:pt x="3082" y="1115"/>
                </a:lnTo>
                <a:lnTo>
                  <a:pt x="3082" y="871"/>
                </a:lnTo>
                <a:lnTo>
                  <a:pt x="2883" y="783"/>
                </a:lnTo>
                <a:lnTo>
                  <a:pt x="2883" y="1024"/>
                </a:lnTo>
                <a:lnTo>
                  <a:pt x="1772" y="520"/>
                </a:lnTo>
                <a:lnTo>
                  <a:pt x="269" y="883"/>
                </a:lnTo>
                <a:lnTo>
                  <a:pt x="2160" y="1837"/>
                </a:lnTo>
                <a:lnTo>
                  <a:pt x="2149" y="5385"/>
                </a:lnTo>
                <a:lnTo>
                  <a:pt x="3705" y="4796"/>
                </a:lnTo>
                <a:lnTo>
                  <a:pt x="3705" y="4070"/>
                </a:lnTo>
                <a:lnTo>
                  <a:pt x="4114" y="3933"/>
                </a:lnTo>
                <a:lnTo>
                  <a:pt x="4114" y="4296"/>
                </a:lnTo>
                <a:lnTo>
                  <a:pt x="4599" y="4524"/>
                </a:lnTo>
                <a:lnTo>
                  <a:pt x="5626" y="4144"/>
                </a:lnTo>
                <a:lnTo>
                  <a:pt x="5627" y="4077"/>
                </a:lnTo>
                <a:lnTo>
                  <a:pt x="5122" y="3921"/>
                </a:lnTo>
                <a:lnTo>
                  <a:pt x="5122" y="3593"/>
                </a:lnTo>
                <a:lnTo>
                  <a:pt x="6057" y="3278"/>
                </a:lnTo>
                <a:lnTo>
                  <a:pt x="6057" y="95"/>
                </a:lnTo>
                <a:lnTo>
                  <a:pt x="3263" y="849"/>
                </a:lnTo>
                <a:close/>
                <a:moveTo>
                  <a:pt x="3705" y="3759"/>
                </a:moveTo>
                <a:lnTo>
                  <a:pt x="3705" y="2603"/>
                </a:lnTo>
                <a:lnTo>
                  <a:pt x="2433" y="2997"/>
                </a:lnTo>
                <a:lnTo>
                  <a:pt x="2433" y="2598"/>
                </a:lnTo>
                <a:lnTo>
                  <a:pt x="3705" y="2204"/>
                </a:lnTo>
                <a:lnTo>
                  <a:pt x="3705" y="1972"/>
                </a:lnTo>
                <a:lnTo>
                  <a:pt x="2433" y="2365"/>
                </a:lnTo>
                <a:lnTo>
                  <a:pt x="2433" y="1966"/>
                </a:lnTo>
                <a:lnTo>
                  <a:pt x="3705" y="1574"/>
                </a:lnTo>
                <a:lnTo>
                  <a:pt x="3705" y="1397"/>
                </a:lnTo>
                <a:lnTo>
                  <a:pt x="3614" y="1356"/>
                </a:lnTo>
                <a:lnTo>
                  <a:pt x="3617" y="1043"/>
                </a:lnTo>
                <a:lnTo>
                  <a:pt x="5797" y="461"/>
                </a:lnTo>
                <a:lnTo>
                  <a:pt x="5797" y="3054"/>
                </a:lnTo>
                <a:lnTo>
                  <a:pt x="3705" y="3759"/>
                </a:lnTo>
                <a:close/>
                <a:moveTo>
                  <a:pt x="215" y="1434"/>
                </a:moveTo>
                <a:lnTo>
                  <a:pt x="215" y="1579"/>
                </a:lnTo>
                <a:lnTo>
                  <a:pt x="862" y="1925"/>
                </a:lnTo>
                <a:lnTo>
                  <a:pt x="862" y="1780"/>
                </a:lnTo>
                <a:lnTo>
                  <a:pt x="215" y="1434"/>
                </a:lnTo>
                <a:close/>
                <a:moveTo>
                  <a:pt x="215" y="1909"/>
                </a:moveTo>
                <a:lnTo>
                  <a:pt x="215" y="2053"/>
                </a:lnTo>
                <a:lnTo>
                  <a:pt x="862" y="2399"/>
                </a:lnTo>
                <a:lnTo>
                  <a:pt x="862" y="2255"/>
                </a:lnTo>
                <a:lnTo>
                  <a:pt x="215" y="1909"/>
                </a:lnTo>
                <a:close/>
                <a:moveTo>
                  <a:pt x="215" y="1670"/>
                </a:moveTo>
                <a:lnTo>
                  <a:pt x="215" y="1814"/>
                </a:lnTo>
                <a:lnTo>
                  <a:pt x="862" y="2160"/>
                </a:lnTo>
                <a:lnTo>
                  <a:pt x="862" y="2016"/>
                </a:lnTo>
                <a:lnTo>
                  <a:pt x="215" y="1670"/>
                </a:lnTo>
                <a:close/>
                <a:moveTo>
                  <a:pt x="2458" y="3255"/>
                </a:moveTo>
                <a:lnTo>
                  <a:pt x="2820" y="3153"/>
                </a:lnTo>
                <a:lnTo>
                  <a:pt x="2820" y="3376"/>
                </a:lnTo>
                <a:lnTo>
                  <a:pt x="2458" y="3478"/>
                </a:lnTo>
                <a:lnTo>
                  <a:pt x="2458" y="3255"/>
                </a:lnTo>
                <a:close/>
                <a:moveTo>
                  <a:pt x="2458" y="3645"/>
                </a:moveTo>
                <a:lnTo>
                  <a:pt x="2820" y="3543"/>
                </a:lnTo>
                <a:lnTo>
                  <a:pt x="2820" y="3764"/>
                </a:lnTo>
                <a:lnTo>
                  <a:pt x="2458" y="3867"/>
                </a:lnTo>
                <a:lnTo>
                  <a:pt x="2458" y="3645"/>
                </a:lnTo>
                <a:close/>
                <a:moveTo>
                  <a:pt x="3097" y="793"/>
                </a:moveTo>
                <a:lnTo>
                  <a:pt x="2938" y="714"/>
                </a:lnTo>
                <a:lnTo>
                  <a:pt x="5774" y="0"/>
                </a:lnTo>
                <a:lnTo>
                  <a:pt x="5915" y="61"/>
                </a:lnTo>
                <a:lnTo>
                  <a:pt x="3097" y="7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48476" y="2413265"/>
            <a:ext cx="8355059" cy="42157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lang="zh-CN" altLang="en-US" b="1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数据采集，</a:t>
            </a:r>
            <a:r>
              <a:rPr lang="zh-CN" altLang="en-US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也叫网络爬虫，</a:t>
            </a:r>
            <a:r>
              <a:rPr lang="zh-CN" altLang="en-US" b="1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就是从网络中采集数据。</a:t>
            </a:r>
            <a:endParaRPr lang="zh-CN" altLang="en-US" b="1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b="1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若是把互联网比作一张大网，网络爬虫便是在网上爬行的蜘蛛。</a:t>
            </a:r>
            <a:endParaRPr lang="zh-CN" altLang="en-US" sz="20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网中的节点比作一个个网页，那么蜘蛛爬到一个节点就相当于爬虫访问了一个页面，获取了其信息。我们可以把节点间的连线比作网页与网页之间的链接关系，这样蜘蛛通过一个节点后，可以顺着节点连线继续爬行到达下一个节点，即通过一个网页继续获取后续的网页，这样整个网的节点便可以被蜘蛛全部爬行到，网站的数据就可以被抓取下来了。</a:t>
            </a:r>
            <a:endParaRPr lang="zh-CN" altLang="en-US" sz="20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buClr>
                <a:srgbClr val="2965AB"/>
              </a:buClr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Clr>
                <a:srgbClr val="2965AB"/>
              </a:buClr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网络爬虫英文名叫 </a:t>
            </a:r>
            <a:r>
              <a:rPr lang="en-US" altLang="zh-CN" sz="2000" dirty="0">
                <a:latin typeface="Monaco" pitchFamily="49" charset="0"/>
                <a:ea typeface="Microsoft YaHei" panose="020B0503020204020204" pitchFamily="34" charset="-122"/>
                <a:sym typeface="+mn-ea"/>
              </a:rPr>
              <a:t>Web Crawler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/ </a:t>
            </a:r>
            <a:r>
              <a:rPr lang="en-US" altLang="zh-CN" sz="2000" dirty="0">
                <a:latin typeface="Monaco" pitchFamily="49" charset="0"/>
                <a:ea typeface="Microsoft YaHei" panose="020B0503020204020204" pitchFamily="34" charset="-122"/>
                <a:sym typeface="+mn-ea"/>
              </a:rPr>
              <a:t>Web Spider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。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Clr>
                <a:srgbClr val="2965AB"/>
              </a:buClr>
              <a:buFont typeface="Arial" panose="020B0604020202090204" pitchFamily="34" charset="0"/>
              <a:buChar char="•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Clr>
                <a:srgbClr val="2965AB"/>
              </a:buClr>
              <a:buFont typeface="Arial" panose="020B060402020209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是实现数据采集的主要方式，是一种自动下载网页并采集所需要信息的程序。</a:t>
            </a:r>
            <a:endParaRPr lang="zh-CN" altLang="en-US" sz="20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8070" y="350520"/>
            <a:ext cx="3215005" cy="20478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>
            <p:custDataLst>
              <p:tags r:id="rId1"/>
            </p:custDataLst>
          </p:nvPr>
        </p:nvCxnSpPr>
        <p:spPr>
          <a:xfrm>
            <a:off x="0" y="1985550"/>
            <a:ext cx="12188825" cy="0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2"/>
            </p:custDataLst>
          </p:nvPr>
        </p:nvCxnSpPr>
        <p:spPr>
          <a:xfrm>
            <a:off x="2542514" y="8830"/>
            <a:ext cx="0" cy="6868911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文本框 10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39208" y="1231686"/>
            <a:ext cx="7540434" cy="46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>
                <a:solidFill>
                  <a:srgbClr val="E2231A"/>
                </a:solidFill>
                <a:ea typeface="微软雅黑" panose="020B0503020204020204" pitchFamily="34" charset="-122"/>
              </a:rPr>
              <a:t>数据采集的对象？</a:t>
            </a:r>
            <a:endParaRPr lang="zh-CN" altLang="en-US" sz="4000" dirty="0">
              <a:solidFill>
                <a:srgbClr val="E2231A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53753" y="1362777"/>
            <a:ext cx="1756914" cy="10502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78" y="2608322"/>
            <a:ext cx="1951659" cy="4236089"/>
          </a:xfrm>
          <a:prstGeom prst="rect">
            <a:avLst/>
          </a:prstGeom>
        </p:spPr>
      </p:pic>
      <p:sp>
        <p:nvSpPr>
          <p:cNvPr id="23" name="KSO_Shape"/>
          <p:cNvSpPr/>
          <p:nvPr/>
        </p:nvSpPr>
        <p:spPr bwMode="auto">
          <a:xfrm>
            <a:off x="1513133" y="1231686"/>
            <a:ext cx="1765378" cy="1457180"/>
          </a:xfrm>
          <a:custGeom>
            <a:avLst/>
            <a:gdLst>
              <a:gd name="T0" fmla="*/ 2147483646 w 6057"/>
              <a:gd name="T1" fmla="*/ 2147483646 h 5454"/>
              <a:gd name="T2" fmla="*/ 0 w 6057"/>
              <a:gd name="T3" fmla="*/ 2147483646 h 5454"/>
              <a:gd name="T4" fmla="*/ 0 w 6057"/>
              <a:gd name="T5" fmla="*/ 2147483646 h 5454"/>
              <a:gd name="T6" fmla="*/ 2147483646 w 6057"/>
              <a:gd name="T7" fmla="*/ 2147483646 h 5454"/>
              <a:gd name="T8" fmla="*/ 2147483646 w 6057"/>
              <a:gd name="T9" fmla="*/ 2147483646 h 5454"/>
              <a:gd name="T10" fmla="*/ 2147483646 w 6057"/>
              <a:gd name="T11" fmla="*/ 2147483646 h 5454"/>
              <a:gd name="T12" fmla="*/ 2147483646 w 6057"/>
              <a:gd name="T13" fmla="*/ 2147483646 h 5454"/>
              <a:gd name="T14" fmla="*/ 2147483646 w 6057"/>
              <a:gd name="T15" fmla="*/ 2147483646 h 5454"/>
              <a:gd name="T16" fmla="*/ 2147483646 w 6057"/>
              <a:gd name="T17" fmla="*/ 2147483646 h 5454"/>
              <a:gd name="T18" fmla="*/ 2147483646 w 6057"/>
              <a:gd name="T19" fmla="*/ 2147483646 h 5454"/>
              <a:gd name="T20" fmla="*/ 2147483646 w 6057"/>
              <a:gd name="T21" fmla="*/ 2147483646 h 5454"/>
              <a:gd name="T22" fmla="*/ 2147483646 w 6057"/>
              <a:gd name="T23" fmla="*/ 2147483646 h 5454"/>
              <a:gd name="T24" fmla="*/ 2147483646 w 6057"/>
              <a:gd name="T25" fmla="*/ 2147483646 h 5454"/>
              <a:gd name="T26" fmla="*/ 2147483646 w 6057"/>
              <a:gd name="T27" fmla="*/ 2147483646 h 5454"/>
              <a:gd name="T28" fmla="*/ 2147483646 w 6057"/>
              <a:gd name="T29" fmla="*/ 2147483646 h 5454"/>
              <a:gd name="T30" fmla="*/ 2147483646 w 6057"/>
              <a:gd name="T31" fmla="*/ 2147483646 h 5454"/>
              <a:gd name="T32" fmla="*/ 2147483646 w 6057"/>
              <a:gd name="T33" fmla="*/ 2147483646 h 5454"/>
              <a:gd name="T34" fmla="*/ 2147483646 w 6057"/>
              <a:gd name="T35" fmla="*/ 2147483646 h 5454"/>
              <a:gd name="T36" fmla="*/ 2147483646 w 6057"/>
              <a:gd name="T37" fmla="*/ 2147483646 h 5454"/>
              <a:gd name="T38" fmla="*/ 2147483646 w 6057"/>
              <a:gd name="T39" fmla="*/ 2147483646 h 5454"/>
              <a:gd name="T40" fmla="*/ 2147483646 w 6057"/>
              <a:gd name="T41" fmla="*/ 2147483646 h 5454"/>
              <a:gd name="T42" fmla="*/ 2147483646 w 6057"/>
              <a:gd name="T43" fmla="*/ 2147483646 h 5454"/>
              <a:gd name="T44" fmla="*/ 2147483646 w 6057"/>
              <a:gd name="T45" fmla="*/ 2147483646 h 5454"/>
              <a:gd name="T46" fmla="*/ 2147483646 w 6057"/>
              <a:gd name="T47" fmla="*/ 2147483646 h 5454"/>
              <a:gd name="T48" fmla="*/ 2147483646 w 6057"/>
              <a:gd name="T49" fmla="*/ 2147483646 h 5454"/>
              <a:gd name="T50" fmla="*/ 2147483646 w 6057"/>
              <a:gd name="T51" fmla="*/ 2147483646 h 5454"/>
              <a:gd name="T52" fmla="*/ 2147483646 w 6057"/>
              <a:gd name="T53" fmla="*/ 2147483646 h 5454"/>
              <a:gd name="T54" fmla="*/ 2147483646 w 6057"/>
              <a:gd name="T55" fmla="*/ 2147483646 h 5454"/>
              <a:gd name="T56" fmla="*/ 2147483646 w 6057"/>
              <a:gd name="T57" fmla="*/ 2147483646 h 5454"/>
              <a:gd name="T58" fmla="*/ 2147483646 w 6057"/>
              <a:gd name="T59" fmla="*/ 2147483646 h 5454"/>
              <a:gd name="T60" fmla="*/ 2147483646 w 6057"/>
              <a:gd name="T61" fmla="*/ 2147483646 h 5454"/>
              <a:gd name="T62" fmla="*/ 2147483646 w 6057"/>
              <a:gd name="T63" fmla="*/ 2147483646 h 5454"/>
              <a:gd name="T64" fmla="*/ 2147483646 w 6057"/>
              <a:gd name="T65" fmla="*/ 2147483646 h 5454"/>
              <a:gd name="T66" fmla="*/ 2147483646 w 6057"/>
              <a:gd name="T67" fmla="*/ 2147483646 h 5454"/>
              <a:gd name="T68" fmla="*/ 2147483646 w 6057"/>
              <a:gd name="T69" fmla="*/ 2147483646 h 5454"/>
              <a:gd name="T70" fmla="*/ 2147483646 w 6057"/>
              <a:gd name="T71" fmla="*/ 2147483646 h 5454"/>
              <a:gd name="T72" fmla="*/ 2147483646 w 6057"/>
              <a:gd name="T73" fmla="*/ 2147483646 h 5454"/>
              <a:gd name="T74" fmla="*/ 2147483646 w 6057"/>
              <a:gd name="T75" fmla="*/ 2147483646 h 5454"/>
              <a:gd name="T76" fmla="*/ 2147483646 w 6057"/>
              <a:gd name="T77" fmla="*/ 0 h 5454"/>
              <a:gd name="T78" fmla="*/ 2147483646 w 6057"/>
              <a:gd name="T79" fmla="*/ 2147483646 h 545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057" h="5454">
                <a:moveTo>
                  <a:pt x="0" y="959"/>
                </a:moveTo>
                <a:lnTo>
                  <a:pt x="1930" y="1981"/>
                </a:lnTo>
                <a:lnTo>
                  <a:pt x="1930" y="5454"/>
                </a:lnTo>
                <a:lnTo>
                  <a:pt x="0" y="4432"/>
                </a:lnTo>
                <a:lnTo>
                  <a:pt x="0" y="959"/>
                </a:lnTo>
                <a:close/>
                <a:moveTo>
                  <a:pt x="3263" y="849"/>
                </a:moveTo>
                <a:lnTo>
                  <a:pt x="3260" y="1196"/>
                </a:lnTo>
                <a:lnTo>
                  <a:pt x="3082" y="1115"/>
                </a:lnTo>
                <a:lnTo>
                  <a:pt x="3082" y="871"/>
                </a:lnTo>
                <a:lnTo>
                  <a:pt x="2883" y="783"/>
                </a:lnTo>
                <a:lnTo>
                  <a:pt x="2883" y="1024"/>
                </a:lnTo>
                <a:lnTo>
                  <a:pt x="1772" y="520"/>
                </a:lnTo>
                <a:lnTo>
                  <a:pt x="269" y="883"/>
                </a:lnTo>
                <a:lnTo>
                  <a:pt x="2160" y="1837"/>
                </a:lnTo>
                <a:lnTo>
                  <a:pt x="2149" y="5385"/>
                </a:lnTo>
                <a:lnTo>
                  <a:pt x="3705" y="4796"/>
                </a:lnTo>
                <a:lnTo>
                  <a:pt x="3705" y="4070"/>
                </a:lnTo>
                <a:lnTo>
                  <a:pt x="4114" y="3933"/>
                </a:lnTo>
                <a:lnTo>
                  <a:pt x="4114" y="4296"/>
                </a:lnTo>
                <a:lnTo>
                  <a:pt x="4599" y="4524"/>
                </a:lnTo>
                <a:lnTo>
                  <a:pt x="5626" y="4144"/>
                </a:lnTo>
                <a:lnTo>
                  <a:pt x="5627" y="4077"/>
                </a:lnTo>
                <a:lnTo>
                  <a:pt x="5122" y="3921"/>
                </a:lnTo>
                <a:lnTo>
                  <a:pt x="5122" y="3593"/>
                </a:lnTo>
                <a:lnTo>
                  <a:pt x="6057" y="3278"/>
                </a:lnTo>
                <a:lnTo>
                  <a:pt x="6057" y="95"/>
                </a:lnTo>
                <a:lnTo>
                  <a:pt x="3263" y="849"/>
                </a:lnTo>
                <a:close/>
                <a:moveTo>
                  <a:pt x="3705" y="3759"/>
                </a:moveTo>
                <a:lnTo>
                  <a:pt x="3705" y="2603"/>
                </a:lnTo>
                <a:lnTo>
                  <a:pt x="2433" y="2997"/>
                </a:lnTo>
                <a:lnTo>
                  <a:pt x="2433" y="2598"/>
                </a:lnTo>
                <a:lnTo>
                  <a:pt x="3705" y="2204"/>
                </a:lnTo>
                <a:lnTo>
                  <a:pt x="3705" y="1972"/>
                </a:lnTo>
                <a:lnTo>
                  <a:pt x="2433" y="2365"/>
                </a:lnTo>
                <a:lnTo>
                  <a:pt x="2433" y="1966"/>
                </a:lnTo>
                <a:lnTo>
                  <a:pt x="3705" y="1574"/>
                </a:lnTo>
                <a:lnTo>
                  <a:pt x="3705" y="1397"/>
                </a:lnTo>
                <a:lnTo>
                  <a:pt x="3614" y="1356"/>
                </a:lnTo>
                <a:lnTo>
                  <a:pt x="3617" y="1043"/>
                </a:lnTo>
                <a:lnTo>
                  <a:pt x="5797" y="461"/>
                </a:lnTo>
                <a:lnTo>
                  <a:pt x="5797" y="3054"/>
                </a:lnTo>
                <a:lnTo>
                  <a:pt x="3705" y="3759"/>
                </a:lnTo>
                <a:close/>
                <a:moveTo>
                  <a:pt x="215" y="1434"/>
                </a:moveTo>
                <a:lnTo>
                  <a:pt x="215" y="1579"/>
                </a:lnTo>
                <a:lnTo>
                  <a:pt x="862" y="1925"/>
                </a:lnTo>
                <a:lnTo>
                  <a:pt x="862" y="1780"/>
                </a:lnTo>
                <a:lnTo>
                  <a:pt x="215" y="1434"/>
                </a:lnTo>
                <a:close/>
                <a:moveTo>
                  <a:pt x="215" y="1909"/>
                </a:moveTo>
                <a:lnTo>
                  <a:pt x="215" y="2053"/>
                </a:lnTo>
                <a:lnTo>
                  <a:pt x="862" y="2399"/>
                </a:lnTo>
                <a:lnTo>
                  <a:pt x="862" y="2255"/>
                </a:lnTo>
                <a:lnTo>
                  <a:pt x="215" y="1909"/>
                </a:lnTo>
                <a:close/>
                <a:moveTo>
                  <a:pt x="215" y="1670"/>
                </a:moveTo>
                <a:lnTo>
                  <a:pt x="215" y="1814"/>
                </a:lnTo>
                <a:lnTo>
                  <a:pt x="862" y="2160"/>
                </a:lnTo>
                <a:lnTo>
                  <a:pt x="862" y="2016"/>
                </a:lnTo>
                <a:lnTo>
                  <a:pt x="215" y="1670"/>
                </a:lnTo>
                <a:close/>
                <a:moveTo>
                  <a:pt x="2458" y="3255"/>
                </a:moveTo>
                <a:lnTo>
                  <a:pt x="2820" y="3153"/>
                </a:lnTo>
                <a:lnTo>
                  <a:pt x="2820" y="3376"/>
                </a:lnTo>
                <a:lnTo>
                  <a:pt x="2458" y="3478"/>
                </a:lnTo>
                <a:lnTo>
                  <a:pt x="2458" y="3255"/>
                </a:lnTo>
                <a:close/>
                <a:moveTo>
                  <a:pt x="2458" y="3645"/>
                </a:moveTo>
                <a:lnTo>
                  <a:pt x="2820" y="3543"/>
                </a:lnTo>
                <a:lnTo>
                  <a:pt x="2820" y="3764"/>
                </a:lnTo>
                <a:lnTo>
                  <a:pt x="2458" y="3867"/>
                </a:lnTo>
                <a:lnTo>
                  <a:pt x="2458" y="3645"/>
                </a:lnTo>
                <a:close/>
                <a:moveTo>
                  <a:pt x="3097" y="793"/>
                </a:moveTo>
                <a:lnTo>
                  <a:pt x="2938" y="714"/>
                </a:lnTo>
                <a:lnTo>
                  <a:pt x="5774" y="0"/>
                </a:lnTo>
                <a:lnTo>
                  <a:pt x="5915" y="61"/>
                </a:lnTo>
                <a:lnTo>
                  <a:pt x="3097" y="7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22441" y="2608845"/>
            <a:ext cx="8355059" cy="1876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Clr>
                <a:srgbClr val="2965AB"/>
              </a:buClr>
              <a:buFont typeface="Arial" panose="020B060402020209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网络爬虫的主要对象是网站（</a:t>
            </a:r>
            <a:r>
              <a:rPr lang="en-US" altLang="zh-CN" dirty="0">
                <a:latin typeface="Monaco" pitchFamily="49" charset="0"/>
                <a:ea typeface="微软雅黑" panose="020B0503020204020204" pitchFamily="34" charset="-122"/>
                <a:sym typeface="+mn-ea"/>
              </a:rPr>
              <a:t>website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2965AB"/>
              </a:buClr>
              <a:buFont typeface="Arial" panose="020B060402020209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Clr>
                <a:srgbClr val="2965AB"/>
              </a:buClr>
              <a:buFont typeface="Arial" panose="020B0604020202090204" pitchFamily="34" charset="0"/>
              <a:buChar char="•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panose="020B0503020204020204" pitchFamily="34" charset="-122"/>
                <a:sym typeface="+mn-ea"/>
              </a:rPr>
              <a:t>由于网站是用来承载、展示数据的重要平台，网络爬虫的主要工作就是如何从网站上爬取有价值的信息。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Microsoft YaHei" panose="020B0503020204020204" pitchFamily="34" charset="-122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sz="20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5210" y="350520"/>
            <a:ext cx="3237865" cy="20624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"/>
          <a:stretch>
            <a:fillRect/>
          </a:stretch>
        </p:blipFill>
        <p:spPr>
          <a:xfrm>
            <a:off x="6141085" y="1236345"/>
            <a:ext cx="4874895" cy="366204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377315" y="1220470"/>
            <a:ext cx="100965" cy="50050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77334" y="1220262"/>
            <a:ext cx="4606714" cy="1279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文本框 19"/>
          <p:cNvSpPr txBox="1"/>
          <p:nvPr/>
        </p:nvSpPr>
        <p:spPr>
          <a:xfrm>
            <a:off x="1478178" y="5332190"/>
            <a:ext cx="9539069" cy="89331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      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数据采集的基本原理</a:t>
            </a:r>
            <a:endParaRPr lang="en-US" altLang="zh-CN" sz="28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1635867" y="1769016"/>
            <a:ext cx="432181" cy="493592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618027" y="4882951"/>
            <a:ext cx="450021" cy="449405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77010" y="2259965"/>
            <a:ext cx="4507139" cy="893318"/>
            <a:chOff x="2326" y="4334"/>
            <a:chExt cx="7098" cy="1407"/>
          </a:xfrm>
        </p:grpSpPr>
        <p:sp>
          <p:nvSpPr>
            <p:cNvPr id="13" name="文本框 19"/>
            <p:cNvSpPr txBox="1"/>
            <p:nvPr/>
          </p:nvSpPr>
          <p:spPr>
            <a:xfrm>
              <a:off x="2326" y="4334"/>
              <a:ext cx="7098" cy="140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no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  <a:sym typeface="+mn-ea"/>
                </a:rPr>
                <a:t>      </a:t>
              </a:r>
              <a:r>
                <a:rPr lang="en-US" altLang="zh-CN" sz="28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  <a:sym typeface="+mn-ea"/>
                </a:rPr>
                <a:t>URL</a:t>
              </a:r>
              <a:r>
                <a:rPr lang="zh-CN" altLang="en-US" sz="28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  <a:sym typeface="+mn-ea"/>
                </a:rPr>
                <a:t>基本概念</a:t>
              </a:r>
              <a:endPara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+mn-ea"/>
              </a:endParaRPr>
            </a:p>
          </p:txBody>
        </p:sp>
        <p:sp>
          <p:nvSpPr>
            <p:cNvPr id="18" name="KSO_Shape"/>
            <p:cNvSpPr/>
            <p:nvPr/>
          </p:nvSpPr>
          <p:spPr bwMode="auto">
            <a:xfrm>
              <a:off x="2576" y="4752"/>
              <a:ext cx="593" cy="597"/>
            </a:xfrm>
            <a:custGeom>
              <a:avLst/>
              <a:gdLst>
                <a:gd name="T0" fmla="*/ 942322 w 3841"/>
                <a:gd name="T1" fmla="*/ 1696878 h 3861"/>
                <a:gd name="T2" fmla="*/ 612206 w 3841"/>
                <a:gd name="T3" fmla="*/ 1630196 h 3861"/>
                <a:gd name="T4" fmla="*/ 0 w 3841"/>
                <a:gd name="T5" fmla="*/ 1797599 h 3861"/>
                <a:gd name="T6" fmla="*/ 282090 w 3841"/>
                <a:gd name="T7" fmla="*/ 1380724 h 3861"/>
                <a:gd name="T8" fmla="*/ 93719 w 3841"/>
                <a:gd name="T9" fmla="*/ 848206 h 3861"/>
                <a:gd name="T10" fmla="*/ 942322 w 3841"/>
                <a:gd name="T11" fmla="*/ 0 h 3861"/>
                <a:gd name="T12" fmla="*/ 1790924 w 3841"/>
                <a:gd name="T13" fmla="*/ 848206 h 3861"/>
                <a:gd name="T14" fmla="*/ 942322 w 3841"/>
                <a:gd name="T15" fmla="*/ 1696878 h 3861"/>
                <a:gd name="T16" fmla="*/ 682146 w 3841"/>
                <a:gd name="T17" fmla="*/ 1245496 h 3861"/>
                <a:gd name="T18" fmla="*/ 803375 w 3841"/>
                <a:gd name="T19" fmla="*/ 1371398 h 3861"/>
                <a:gd name="T20" fmla="*/ 956776 w 3841"/>
                <a:gd name="T21" fmla="*/ 1221248 h 3861"/>
                <a:gd name="T22" fmla="*/ 830884 w 3841"/>
                <a:gd name="T23" fmla="*/ 1092082 h 3861"/>
                <a:gd name="T24" fmla="*/ 682146 w 3841"/>
                <a:gd name="T25" fmla="*/ 1245496 h 3861"/>
                <a:gd name="T26" fmla="*/ 988948 w 3841"/>
                <a:gd name="T27" fmla="*/ 301698 h 3861"/>
                <a:gd name="T28" fmla="*/ 729705 w 3841"/>
                <a:gd name="T29" fmla="*/ 367913 h 3861"/>
                <a:gd name="T30" fmla="*/ 758613 w 3841"/>
                <a:gd name="T31" fmla="*/ 522726 h 3861"/>
                <a:gd name="T32" fmla="*/ 926002 w 3841"/>
                <a:gd name="T33" fmla="*/ 479826 h 3861"/>
                <a:gd name="T34" fmla="*/ 1015059 w 3841"/>
                <a:gd name="T35" fmla="*/ 553502 h 3861"/>
                <a:gd name="T36" fmla="*/ 892431 w 3841"/>
                <a:gd name="T37" fmla="*/ 723703 h 3861"/>
                <a:gd name="T38" fmla="*/ 752552 w 3841"/>
                <a:gd name="T39" fmla="*/ 978771 h 3861"/>
                <a:gd name="T40" fmla="*/ 747889 w 3841"/>
                <a:gd name="T41" fmla="*/ 1018406 h 3861"/>
                <a:gd name="T42" fmla="*/ 962837 w 3841"/>
                <a:gd name="T43" fmla="*/ 1018406 h 3861"/>
                <a:gd name="T44" fmla="*/ 970298 w 3841"/>
                <a:gd name="T45" fmla="*/ 981568 h 3861"/>
                <a:gd name="T46" fmla="*/ 1074741 w 3841"/>
                <a:gd name="T47" fmla="*/ 800643 h 3861"/>
                <a:gd name="T48" fmla="*/ 1242130 w 3841"/>
                <a:gd name="T49" fmla="*/ 510602 h 3861"/>
                <a:gd name="T50" fmla="*/ 988948 w 3841"/>
                <a:gd name="T51" fmla="*/ 301698 h 38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841" h="3861">
                  <a:moveTo>
                    <a:pt x="2021" y="3639"/>
                  </a:moveTo>
                  <a:cubicBezTo>
                    <a:pt x="1770" y="3639"/>
                    <a:pt x="1531" y="3588"/>
                    <a:pt x="1313" y="3496"/>
                  </a:cubicBezTo>
                  <a:cubicBezTo>
                    <a:pt x="830" y="3861"/>
                    <a:pt x="0" y="3855"/>
                    <a:pt x="0" y="3855"/>
                  </a:cubicBezTo>
                  <a:cubicBezTo>
                    <a:pt x="0" y="3855"/>
                    <a:pt x="417" y="3566"/>
                    <a:pt x="605" y="2961"/>
                  </a:cubicBezTo>
                  <a:cubicBezTo>
                    <a:pt x="352" y="2648"/>
                    <a:pt x="201" y="2252"/>
                    <a:pt x="201" y="1819"/>
                  </a:cubicBezTo>
                  <a:cubicBezTo>
                    <a:pt x="201" y="814"/>
                    <a:pt x="1016" y="0"/>
                    <a:pt x="2021" y="0"/>
                  </a:cubicBezTo>
                  <a:cubicBezTo>
                    <a:pt x="3026" y="0"/>
                    <a:pt x="3841" y="814"/>
                    <a:pt x="3841" y="1819"/>
                  </a:cubicBezTo>
                  <a:cubicBezTo>
                    <a:pt x="3841" y="2824"/>
                    <a:pt x="3026" y="3639"/>
                    <a:pt x="2021" y="3639"/>
                  </a:cubicBezTo>
                  <a:close/>
                  <a:moveTo>
                    <a:pt x="1463" y="2671"/>
                  </a:moveTo>
                  <a:cubicBezTo>
                    <a:pt x="1463" y="2826"/>
                    <a:pt x="1568" y="2941"/>
                    <a:pt x="1723" y="2941"/>
                  </a:cubicBezTo>
                  <a:cubicBezTo>
                    <a:pt x="1917" y="2941"/>
                    <a:pt x="2052" y="2806"/>
                    <a:pt x="2052" y="2619"/>
                  </a:cubicBezTo>
                  <a:cubicBezTo>
                    <a:pt x="2052" y="2457"/>
                    <a:pt x="1940" y="2342"/>
                    <a:pt x="1782" y="2342"/>
                  </a:cubicBezTo>
                  <a:cubicBezTo>
                    <a:pt x="1595" y="2342"/>
                    <a:pt x="1463" y="2497"/>
                    <a:pt x="1463" y="2671"/>
                  </a:cubicBezTo>
                  <a:close/>
                  <a:moveTo>
                    <a:pt x="2121" y="647"/>
                  </a:moveTo>
                  <a:cubicBezTo>
                    <a:pt x="1874" y="647"/>
                    <a:pt x="1687" y="716"/>
                    <a:pt x="1565" y="789"/>
                  </a:cubicBezTo>
                  <a:cubicBezTo>
                    <a:pt x="1627" y="1121"/>
                    <a:pt x="1627" y="1121"/>
                    <a:pt x="1627" y="1121"/>
                  </a:cubicBezTo>
                  <a:cubicBezTo>
                    <a:pt x="1720" y="1065"/>
                    <a:pt x="1838" y="1029"/>
                    <a:pt x="1986" y="1029"/>
                  </a:cubicBezTo>
                  <a:cubicBezTo>
                    <a:pt x="2134" y="1032"/>
                    <a:pt x="2177" y="1101"/>
                    <a:pt x="2177" y="1187"/>
                  </a:cubicBezTo>
                  <a:cubicBezTo>
                    <a:pt x="2177" y="1302"/>
                    <a:pt x="2042" y="1414"/>
                    <a:pt x="1914" y="1552"/>
                  </a:cubicBezTo>
                  <a:cubicBezTo>
                    <a:pt x="1729" y="1747"/>
                    <a:pt x="1641" y="1921"/>
                    <a:pt x="1614" y="2099"/>
                  </a:cubicBezTo>
                  <a:cubicBezTo>
                    <a:pt x="1611" y="2125"/>
                    <a:pt x="1608" y="2155"/>
                    <a:pt x="1604" y="2184"/>
                  </a:cubicBezTo>
                  <a:cubicBezTo>
                    <a:pt x="2065" y="2184"/>
                    <a:pt x="2065" y="2184"/>
                    <a:pt x="2065" y="2184"/>
                  </a:cubicBezTo>
                  <a:cubicBezTo>
                    <a:pt x="2072" y="2155"/>
                    <a:pt x="2075" y="2128"/>
                    <a:pt x="2081" y="2105"/>
                  </a:cubicBezTo>
                  <a:cubicBezTo>
                    <a:pt x="2111" y="1957"/>
                    <a:pt x="2177" y="1845"/>
                    <a:pt x="2305" y="1717"/>
                  </a:cubicBezTo>
                  <a:cubicBezTo>
                    <a:pt x="2490" y="1526"/>
                    <a:pt x="2664" y="1358"/>
                    <a:pt x="2664" y="1095"/>
                  </a:cubicBezTo>
                  <a:cubicBezTo>
                    <a:pt x="2664" y="825"/>
                    <a:pt x="2437" y="647"/>
                    <a:pt x="2121" y="6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458595" y="3891280"/>
            <a:ext cx="4507230" cy="893445"/>
            <a:chOff x="2297" y="6403"/>
            <a:chExt cx="7098" cy="1407"/>
          </a:xfrm>
        </p:grpSpPr>
        <p:sp>
          <p:nvSpPr>
            <p:cNvPr id="3" name="文本框 19"/>
            <p:cNvSpPr txBox="1"/>
            <p:nvPr/>
          </p:nvSpPr>
          <p:spPr>
            <a:xfrm>
              <a:off x="2297" y="6403"/>
              <a:ext cx="7098" cy="1407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 anchor="ctr">
              <a:noAutofit/>
            </a:bodyPr>
            <a:p>
              <a:r>
                <a:rPr lang="zh-CN" altLang="en-US" sz="28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rPr>
                <a:t>      </a:t>
              </a:r>
              <a:r>
                <a:rPr lang="en-US" altLang="zh-CN" sz="28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rPr>
                <a:t>Web</a:t>
              </a:r>
              <a:r>
                <a:rPr lang="zh-CN" altLang="en-US" sz="2800" dirty="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rPr>
                <a:t>网络基础</a:t>
              </a:r>
              <a:endPara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endParaRPr>
            </a:p>
          </p:txBody>
        </p:sp>
        <p:sp>
          <p:nvSpPr>
            <p:cNvPr id="4" name="KSO_Shape"/>
            <p:cNvSpPr/>
            <p:nvPr/>
          </p:nvSpPr>
          <p:spPr bwMode="auto">
            <a:xfrm>
              <a:off x="2576" y="6749"/>
              <a:ext cx="593" cy="597"/>
            </a:xfrm>
            <a:custGeom>
              <a:avLst/>
              <a:gdLst>
                <a:gd name="T0" fmla="*/ 942322 w 3841"/>
                <a:gd name="T1" fmla="*/ 1696878 h 3861"/>
                <a:gd name="T2" fmla="*/ 612206 w 3841"/>
                <a:gd name="T3" fmla="*/ 1630196 h 3861"/>
                <a:gd name="T4" fmla="*/ 0 w 3841"/>
                <a:gd name="T5" fmla="*/ 1797599 h 3861"/>
                <a:gd name="T6" fmla="*/ 282090 w 3841"/>
                <a:gd name="T7" fmla="*/ 1380724 h 3861"/>
                <a:gd name="T8" fmla="*/ 93719 w 3841"/>
                <a:gd name="T9" fmla="*/ 848206 h 3861"/>
                <a:gd name="T10" fmla="*/ 942322 w 3841"/>
                <a:gd name="T11" fmla="*/ 0 h 3861"/>
                <a:gd name="T12" fmla="*/ 1790924 w 3841"/>
                <a:gd name="T13" fmla="*/ 848206 h 3861"/>
                <a:gd name="T14" fmla="*/ 942322 w 3841"/>
                <a:gd name="T15" fmla="*/ 1696878 h 3861"/>
                <a:gd name="T16" fmla="*/ 682146 w 3841"/>
                <a:gd name="T17" fmla="*/ 1245496 h 3861"/>
                <a:gd name="T18" fmla="*/ 803375 w 3841"/>
                <a:gd name="T19" fmla="*/ 1371398 h 3861"/>
                <a:gd name="T20" fmla="*/ 956776 w 3841"/>
                <a:gd name="T21" fmla="*/ 1221248 h 3861"/>
                <a:gd name="T22" fmla="*/ 830884 w 3841"/>
                <a:gd name="T23" fmla="*/ 1092082 h 3861"/>
                <a:gd name="T24" fmla="*/ 682146 w 3841"/>
                <a:gd name="T25" fmla="*/ 1245496 h 3861"/>
                <a:gd name="T26" fmla="*/ 988948 w 3841"/>
                <a:gd name="T27" fmla="*/ 301698 h 3861"/>
                <a:gd name="T28" fmla="*/ 729705 w 3841"/>
                <a:gd name="T29" fmla="*/ 367913 h 3861"/>
                <a:gd name="T30" fmla="*/ 758613 w 3841"/>
                <a:gd name="T31" fmla="*/ 522726 h 3861"/>
                <a:gd name="T32" fmla="*/ 926002 w 3841"/>
                <a:gd name="T33" fmla="*/ 479826 h 3861"/>
                <a:gd name="T34" fmla="*/ 1015059 w 3841"/>
                <a:gd name="T35" fmla="*/ 553502 h 3861"/>
                <a:gd name="T36" fmla="*/ 892431 w 3841"/>
                <a:gd name="T37" fmla="*/ 723703 h 3861"/>
                <a:gd name="T38" fmla="*/ 752552 w 3841"/>
                <a:gd name="T39" fmla="*/ 978771 h 3861"/>
                <a:gd name="T40" fmla="*/ 747889 w 3841"/>
                <a:gd name="T41" fmla="*/ 1018406 h 3861"/>
                <a:gd name="T42" fmla="*/ 962837 w 3841"/>
                <a:gd name="T43" fmla="*/ 1018406 h 3861"/>
                <a:gd name="T44" fmla="*/ 970298 w 3841"/>
                <a:gd name="T45" fmla="*/ 981568 h 3861"/>
                <a:gd name="T46" fmla="*/ 1074741 w 3841"/>
                <a:gd name="T47" fmla="*/ 800643 h 3861"/>
                <a:gd name="T48" fmla="*/ 1242130 w 3841"/>
                <a:gd name="T49" fmla="*/ 510602 h 3861"/>
                <a:gd name="T50" fmla="*/ 988948 w 3841"/>
                <a:gd name="T51" fmla="*/ 301698 h 38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3841" h="3861">
                  <a:moveTo>
                    <a:pt x="2021" y="3639"/>
                  </a:moveTo>
                  <a:cubicBezTo>
                    <a:pt x="1770" y="3639"/>
                    <a:pt x="1531" y="3588"/>
                    <a:pt x="1313" y="3496"/>
                  </a:cubicBezTo>
                  <a:cubicBezTo>
                    <a:pt x="830" y="3861"/>
                    <a:pt x="0" y="3855"/>
                    <a:pt x="0" y="3855"/>
                  </a:cubicBezTo>
                  <a:cubicBezTo>
                    <a:pt x="0" y="3855"/>
                    <a:pt x="417" y="3566"/>
                    <a:pt x="605" y="2961"/>
                  </a:cubicBezTo>
                  <a:cubicBezTo>
                    <a:pt x="352" y="2648"/>
                    <a:pt x="201" y="2252"/>
                    <a:pt x="201" y="1819"/>
                  </a:cubicBezTo>
                  <a:cubicBezTo>
                    <a:pt x="201" y="814"/>
                    <a:pt x="1016" y="0"/>
                    <a:pt x="2021" y="0"/>
                  </a:cubicBezTo>
                  <a:cubicBezTo>
                    <a:pt x="3026" y="0"/>
                    <a:pt x="3841" y="814"/>
                    <a:pt x="3841" y="1819"/>
                  </a:cubicBezTo>
                  <a:cubicBezTo>
                    <a:pt x="3841" y="2824"/>
                    <a:pt x="3026" y="3639"/>
                    <a:pt x="2021" y="3639"/>
                  </a:cubicBezTo>
                  <a:close/>
                  <a:moveTo>
                    <a:pt x="1463" y="2671"/>
                  </a:moveTo>
                  <a:cubicBezTo>
                    <a:pt x="1463" y="2826"/>
                    <a:pt x="1568" y="2941"/>
                    <a:pt x="1723" y="2941"/>
                  </a:cubicBezTo>
                  <a:cubicBezTo>
                    <a:pt x="1917" y="2941"/>
                    <a:pt x="2052" y="2806"/>
                    <a:pt x="2052" y="2619"/>
                  </a:cubicBezTo>
                  <a:cubicBezTo>
                    <a:pt x="2052" y="2457"/>
                    <a:pt x="1940" y="2342"/>
                    <a:pt x="1782" y="2342"/>
                  </a:cubicBezTo>
                  <a:cubicBezTo>
                    <a:pt x="1595" y="2342"/>
                    <a:pt x="1463" y="2497"/>
                    <a:pt x="1463" y="2671"/>
                  </a:cubicBezTo>
                  <a:close/>
                  <a:moveTo>
                    <a:pt x="2121" y="647"/>
                  </a:moveTo>
                  <a:cubicBezTo>
                    <a:pt x="1874" y="647"/>
                    <a:pt x="1687" y="716"/>
                    <a:pt x="1565" y="789"/>
                  </a:cubicBezTo>
                  <a:cubicBezTo>
                    <a:pt x="1627" y="1121"/>
                    <a:pt x="1627" y="1121"/>
                    <a:pt x="1627" y="1121"/>
                  </a:cubicBezTo>
                  <a:cubicBezTo>
                    <a:pt x="1720" y="1065"/>
                    <a:pt x="1838" y="1029"/>
                    <a:pt x="1986" y="1029"/>
                  </a:cubicBezTo>
                  <a:cubicBezTo>
                    <a:pt x="2134" y="1032"/>
                    <a:pt x="2177" y="1101"/>
                    <a:pt x="2177" y="1187"/>
                  </a:cubicBezTo>
                  <a:cubicBezTo>
                    <a:pt x="2177" y="1302"/>
                    <a:pt x="2042" y="1414"/>
                    <a:pt x="1914" y="1552"/>
                  </a:cubicBezTo>
                  <a:cubicBezTo>
                    <a:pt x="1729" y="1747"/>
                    <a:pt x="1641" y="1921"/>
                    <a:pt x="1614" y="2099"/>
                  </a:cubicBezTo>
                  <a:cubicBezTo>
                    <a:pt x="1611" y="2125"/>
                    <a:pt x="1608" y="2155"/>
                    <a:pt x="1604" y="2184"/>
                  </a:cubicBezTo>
                  <a:cubicBezTo>
                    <a:pt x="2065" y="2184"/>
                    <a:pt x="2065" y="2184"/>
                    <a:pt x="2065" y="2184"/>
                  </a:cubicBezTo>
                  <a:cubicBezTo>
                    <a:pt x="2072" y="2155"/>
                    <a:pt x="2075" y="2128"/>
                    <a:pt x="2081" y="2105"/>
                  </a:cubicBezTo>
                  <a:cubicBezTo>
                    <a:pt x="2111" y="1957"/>
                    <a:pt x="2177" y="1845"/>
                    <a:pt x="2305" y="1717"/>
                  </a:cubicBezTo>
                  <a:cubicBezTo>
                    <a:pt x="2490" y="1526"/>
                    <a:pt x="2664" y="1358"/>
                    <a:pt x="2664" y="1095"/>
                  </a:cubicBezTo>
                  <a:cubicBezTo>
                    <a:pt x="2664" y="825"/>
                    <a:pt x="2437" y="647"/>
                    <a:pt x="2121" y="6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KSO_Shape"/>
          <p:cNvSpPr/>
          <p:nvPr/>
        </p:nvSpPr>
        <p:spPr bwMode="auto">
          <a:xfrm>
            <a:off x="1649777" y="5517951"/>
            <a:ext cx="450021" cy="449405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>
            <p:custDataLst>
              <p:tags r:id="rId1"/>
            </p:custDataLst>
          </p:nvPr>
        </p:nvCxnSpPr>
        <p:spPr>
          <a:xfrm>
            <a:off x="0" y="1985550"/>
            <a:ext cx="12188825" cy="0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2"/>
            </p:custDataLst>
          </p:nvPr>
        </p:nvCxnSpPr>
        <p:spPr>
          <a:xfrm>
            <a:off x="2542514" y="8830"/>
            <a:ext cx="0" cy="6868911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文本框 10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39208" y="1231686"/>
            <a:ext cx="7540434" cy="46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>
                <a:solidFill>
                  <a:srgbClr val="E2231A"/>
                </a:solidFill>
                <a:ea typeface="微软雅黑" panose="020B0503020204020204" pitchFamily="34" charset="-122"/>
              </a:rPr>
              <a:t>数据采集的应用？</a:t>
            </a:r>
            <a:endParaRPr lang="zh-CN" altLang="en-US" sz="4000" dirty="0">
              <a:solidFill>
                <a:srgbClr val="E2231A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53753" y="1362777"/>
            <a:ext cx="1756914" cy="10502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78" y="2608322"/>
            <a:ext cx="1951659" cy="4236089"/>
          </a:xfrm>
          <a:prstGeom prst="rect">
            <a:avLst/>
          </a:prstGeom>
        </p:spPr>
      </p:pic>
      <p:sp>
        <p:nvSpPr>
          <p:cNvPr id="23" name="KSO_Shape"/>
          <p:cNvSpPr/>
          <p:nvPr/>
        </p:nvSpPr>
        <p:spPr bwMode="auto">
          <a:xfrm>
            <a:off x="1513133" y="1231686"/>
            <a:ext cx="1765378" cy="1457180"/>
          </a:xfrm>
          <a:custGeom>
            <a:avLst/>
            <a:gdLst>
              <a:gd name="T0" fmla="*/ 2147483646 w 6057"/>
              <a:gd name="T1" fmla="*/ 2147483646 h 5454"/>
              <a:gd name="T2" fmla="*/ 0 w 6057"/>
              <a:gd name="T3" fmla="*/ 2147483646 h 5454"/>
              <a:gd name="T4" fmla="*/ 0 w 6057"/>
              <a:gd name="T5" fmla="*/ 2147483646 h 5454"/>
              <a:gd name="T6" fmla="*/ 2147483646 w 6057"/>
              <a:gd name="T7" fmla="*/ 2147483646 h 5454"/>
              <a:gd name="T8" fmla="*/ 2147483646 w 6057"/>
              <a:gd name="T9" fmla="*/ 2147483646 h 5454"/>
              <a:gd name="T10" fmla="*/ 2147483646 w 6057"/>
              <a:gd name="T11" fmla="*/ 2147483646 h 5454"/>
              <a:gd name="T12" fmla="*/ 2147483646 w 6057"/>
              <a:gd name="T13" fmla="*/ 2147483646 h 5454"/>
              <a:gd name="T14" fmla="*/ 2147483646 w 6057"/>
              <a:gd name="T15" fmla="*/ 2147483646 h 5454"/>
              <a:gd name="T16" fmla="*/ 2147483646 w 6057"/>
              <a:gd name="T17" fmla="*/ 2147483646 h 5454"/>
              <a:gd name="T18" fmla="*/ 2147483646 w 6057"/>
              <a:gd name="T19" fmla="*/ 2147483646 h 5454"/>
              <a:gd name="T20" fmla="*/ 2147483646 w 6057"/>
              <a:gd name="T21" fmla="*/ 2147483646 h 5454"/>
              <a:gd name="T22" fmla="*/ 2147483646 w 6057"/>
              <a:gd name="T23" fmla="*/ 2147483646 h 5454"/>
              <a:gd name="T24" fmla="*/ 2147483646 w 6057"/>
              <a:gd name="T25" fmla="*/ 2147483646 h 5454"/>
              <a:gd name="T26" fmla="*/ 2147483646 w 6057"/>
              <a:gd name="T27" fmla="*/ 2147483646 h 5454"/>
              <a:gd name="T28" fmla="*/ 2147483646 w 6057"/>
              <a:gd name="T29" fmla="*/ 2147483646 h 5454"/>
              <a:gd name="T30" fmla="*/ 2147483646 w 6057"/>
              <a:gd name="T31" fmla="*/ 2147483646 h 5454"/>
              <a:gd name="T32" fmla="*/ 2147483646 w 6057"/>
              <a:gd name="T33" fmla="*/ 2147483646 h 5454"/>
              <a:gd name="T34" fmla="*/ 2147483646 w 6057"/>
              <a:gd name="T35" fmla="*/ 2147483646 h 5454"/>
              <a:gd name="T36" fmla="*/ 2147483646 w 6057"/>
              <a:gd name="T37" fmla="*/ 2147483646 h 5454"/>
              <a:gd name="T38" fmla="*/ 2147483646 w 6057"/>
              <a:gd name="T39" fmla="*/ 2147483646 h 5454"/>
              <a:gd name="T40" fmla="*/ 2147483646 w 6057"/>
              <a:gd name="T41" fmla="*/ 2147483646 h 5454"/>
              <a:gd name="T42" fmla="*/ 2147483646 w 6057"/>
              <a:gd name="T43" fmla="*/ 2147483646 h 5454"/>
              <a:gd name="T44" fmla="*/ 2147483646 w 6057"/>
              <a:gd name="T45" fmla="*/ 2147483646 h 5454"/>
              <a:gd name="T46" fmla="*/ 2147483646 w 6057"/>
              <a:gd name="T47" fmla="*/ 2147483646 h 5454"/>
              <a:gd name="T48" fmla="*/ 2147483646 w 6057"/>
              <a:gd name="T49" fmla="*/ 2147483646 h 5454"/>
              <a:gd name="T50" fmla="*/ 2147483646 w 6057"/>
              <a:gd name="T51" fmla="*/ 2147483646 h 5454"/>
              <a:gd name="T52" fmla="*/ 2147483646 w 6057"/>
              <a:gd name="T53" fmla="*/ 2147483646 h 5454"/>
              <a:gd name="T54" fmla="*/ 2147483646 w 6057"/>
              <a:gd name="T55" fmla="*/ 2147483646 h 5454"/>
              <a:gd name="T56" fmla="*/ 2147483646 w 6057"/>
              <a:gd name="T57" fmla="*/ 2147483646 h 5454"/>
              <a:gd name="T58" fmla="*/ 2147483646 w 6057"/>
              <a:gd name="T59" fmla="*/ 2147483646 h 5454"/>
              <a:gd name="T60" fmla="*/ 2147483646 w 6057"/>
              <a:gd name="T61" fmla="*/ 2147483646 h 5454"/>
              <a:gd name="T62" fmla="*/ 2147483646 w 6057"/>
              <a:gd name="T63" fmla="*/ 2147483646 h 5454"/>
              <a:gd name="T64" fmla="*/ 2147483646 w 6057"/>
              <a:gd name="T65" fmla="*/ 2147483646 h 5454"/>
              <a:gd name="T66" fmla="*/ 2147483646 w 6057"/>
              <a:gd name="T67" fmla="*/ 2147483646 h 5454"/>
              <a:gd name="T68" fmla="*/ 2147483646 w 6057"/>
              <a:gd name="T69" fmla="*/ 2147483646 h 5454"/>
              <a:gd name="T70" fmla="*/ 2147483646 w 6057"/>
              <a:gd name="T71" fmla="*/ 2147483646 h 5454"/>
              <a:gd name="T72" fmla="*/ 2147483646 w 6057"/>
              <a:gd name="T73" fmla="*/ 2147483646 h 5454"/>
              <a:gd name="T74" fmla="*/ 2147483646 w 6057"/>
              <a:gd name="T75" fmla="*/ 2147483646 h 5454"/>
              <a:gd name="T76" fmla="*/ 2147483646 w 6057"/>
              <a:gd name="T77" fmla="*/ 0 h 5454"/>
              <a:gd name="T78" fmla="*/ 2147483646 w 6057"/>
              <a:gd name="T79" fmla="*/ 2147483646 h 545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057" h="5454">
                <a:moveTo>
                  <a:pt x="0" y="959"/>
                </a:moveTo>
                <a:lnTo>
                  <a:pt x="1930" y="1981"/>
                </a:lnTo>
                <a:lnTo>
                  <a:pt x="1930" y="5454"/>
                </a:lnTo>
                <a:lnTo>
                  <a:pt x="0" y="4432"/>
                </a:lnTo>
                <a:lnTo>
                  <a:pt x="0" y="959"/>
                </a:lnTo>
                <a:close/>
                <a:moveTo>
                  <a:pt x="3263" y="849"/>
                </a:moveTo>
                <a:lnTo>
                  <a:pt x="3260" y="1196"/>
                </a:lnTo>
                <a:lnTo>
                  <a:pt x="3082" y="1115"/>
                </a:lnTo>
                <a:lnTo>
                  <a:pt x="3082" y="871"/>
                </a:lnTo>
                <a:lnTo>
                  <a:pt x="2883" y="783"/>
                </a:lnTo>
                <a:lnTo>
                  <a:pt x="2883" y="1024"/>
                </a:lnTo>
                <a:lnTo>
                  <a:pt x="1772" y="520"/>
                </a:lnTo>
                <a:lnTo>
                  <a:pt x="269" y="883"/>
                </a:lnTo>
                <a:lnTo>
                  <a:pt x="2160" y="1837"/>
                </a:lnTo>
                <a:lnTo>
                  <a:pt x="2149" y="5385"/>
                </a:lnTo>
                <a:lnTo>
                  <a:pt x="3705" y="4796"/>
                </a:lnTo>
                <a:lnTo>
                  <a:pt x="3705" y="4070"/>
                </a:lnTo>
                <a:lnTo>
                  <a:pt x="4114" y="3933"/>
                </a:lnTo>
                <a:lnTo>
                  <a:pt x="4114" y="4296"/>
                </a:lnTo>
                <a:lnTo>
                  <a:pt x="4599" y="4524"/>
                </a:lnTo>
                <a:lnTo>
                  <a:pt x="5626" y="4144"/>
                </a:lnTo>
                <a:lnTo>
                  <a:pt x="5627" y="4077"/>
                </a:lnTo>
                <a:lnTo>
                  <a:pt x="5122" y="3921"/>
                </a:lnTo>
                <a:lnTo>
                  <a:pt x="5122" y="3593"/>
                </a:lnTo>
                <a:lnTo>
                  <a:pt x="6057" y="3278"/>
                </a:lnTo>
                <a:lnTo>
                  <a:pt x="6057" y="95"/>
                </a:lnTo>
                <a:lnTo>
                  <a:pt x="3263" y="849"/>
                </a:lnTo>
                <a:close/>
                <a:moveTo>
                  <a:pt x="3705" y="3759"/>
                </a:moveTo>
                <a:lnTo>
                  <a:pt x="3705" y="2603"/>
                </a:lnTo>
                <a:lnTo>
                  <a:pt x="2433" y="2997"/>
                </a:lnTo>
                <a:lnTo>
                  <a:pt x="2433" y="2598"/>
                </a:lnTo>
                <a:lnTo>
                  <a:pt x="3705" y="2204"/>
                </a:lnTo>
                <a:lnTo>
                  <a:pt x="3705" y="1972"/>
                </a:lnTo>
                <a:lnTo>
                  <a:pt x="2433" y="2365"/>
                </a:lnTo>
                <a:lnTo>
                  <a:pt x="2433" y="1966"/>
                </a:lnTo>
                <a:lnTo>
                  <a:pt x="3705" y="1574"/>
                </a:lnTo>
                <a:lnTo>
                  <a:pt x="3705" y="1397"/>
                </a:lnTo>
                <a:lnTo>
                  <a:pt x="3614" y="1356"/>
                </a:lnTo>
                <a:lnTo>
                  <a:pt x="3617" y="1043"/>
                </a:lnTo>
                <a:lnTo>
                  <a:pt x="5797" y="461"/>
                </a:lnTo>
                <a:lnTo>
                  <a:pt x="5797" y="3054"/>
                </a:lnTo>
                <a:lnTo>
                  <a:pt x="3705" y="3759"/>
                </a:lnTo>
                <a:close/>
                <a:moveTo>
                  <a:pt x="215" y="1434"/>
                </a:moveTo>
                <a:lnTo>
                  <a:pt x="215" y="1579"/>
                </a:lnTo>
                <a:lnTo>
                  <a:pt x="862" y="1925"/>
                </a:lnTo>
                <a:lnTo>
                  <a:pt x="862" y="1780"/>
                </a:lnTo>
                <a:lnTo>
                  <a:pt x="215" y="1434"/>
                </a:lnTo>
                <a:close/>
                <a:moveTo>
                  <a:pt x="215" y="1909"/>
                </a:moveTo>
                <a:lnTo>
                  <a:pt x="215" y="2053"/>
                </a:lnTo>
                <a:lnTo>
                  <a:pt x="862" y="2399"/>
                </a:lnTo>
                <a:lnTo>
                  <a:pt x="862" y="2255"/>
                </a:lnTo>
                <a:lnTo>
                  <a:pt x="215" y="1909"/>
                </a:lnTo>
                <a:close/>
                <a:moveTo>
                  <a:pt x="215" y="1670"/>
                </a:moveTo>
                <a:lnTo>
                  <a:pt x="215" y="1814"/>
                </a:lnTo>
                <a:lnTo>
                  <a:pt x="862" y="2160"/>
                </a:lnTo>
                <a:lnTo>
                  <a:pt x="862" y="2016"/>
                </a:lnTo>
                <a:lnTo>
                  <a:pt x="215" y="1670"/>
                </a:lnTo>
                <a:close/>
                <a:moveTo>
                  <a:pt x="2458" y="3255"/>
                </a:moveTo>
                <a:lnTo>
                  <a:pt x="2820" y="3153"/>
                </a:lnTo>
                <a:lnTo>
                  <a:pt x="2820" y="3376"/>
                </a:lnTo>
                <a:lnTo>
                  <a:pt x="2458" y="3478"/>
                </a:lnTo>
                <a:lnTo>
                  <a:pt x="2458" y="3255"/>
                </a:lnTo>
                <a:close/>
                <a:moveTo>
                  <a:pt x="2458" y="3645"/>
                </a:moveTo>
                <a:lnTo>
                  <a:pt x="2820" y="3543"/>
                </a:lnTo>
                <a:lnTo>
                  <a:pt x="2820" y="3764"/>
                </a:lnTo>
                <a:lnTo>
                  <a:pt x="2458" y="3867"/>
                </a:lnTo>
                <a:lnTo>
                  <a:pt x="2458" y="3645"/>
                </a:lnTo>
                <a:close/>
                <a:moveTo>
                  <a:pt x="3097" y="793"/>
                </a:moveTo>
                <a:lnTo>
                  <a:pt x="2938" y="714"/>
                </a:lnTo>
                <a:lnTo>
                  <a:pt x="5774" y="0"/>
                </a:lnTo>
                <a:lnTo>
                  <a:pt x="5915" y="61"/>
                </a:lnTo>
                <a:lnTo>
                  <a:pt x="3097" y="7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60065" y="2608580"/>
            <a:ext cx="732917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urier" charset="0"/>
                <a:sym typeface="+mn-ea"/>
              </a:rPr>
              <a:t>抓取各大网站头条。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Courier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urier" charset="0"/>
                <a:sym typeface="+mn-ea"/>
              </a:rPr>
              <a:t>抓取天气、金融、体育、公司等各种信息。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Courier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urier" charset="0"/>
                <a:sym typeface="+mn-ea"/>
              </a:rPr>
              <a:t>抓取风景、美食、美女，或者一些资料、文章等资源。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Courier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urier" charset="0"/>
                <a:sym typeface="+mn-ea"/>
              </a:rPr>
              <a:t>12306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Courier" charset="0"/>
                <a:sym typeface="+mn-ea"/>
              </a:rPr>
              <a:t>抢票程序。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Courier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"/>
            </a:pP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Courier" charset="0"/>
                <a:sym typeface="+mn-ea"/>
              </a:rPr>
              <a:t>......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Courier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5210" y="350520"/>
            <a:ext cx="3237865" cy="20624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>
            <p:custDataLst>
              <p:tags r:id="rId1"/>
            </p:custDataLst>
          </p:nvPr>
        </p:nvCxnSpPr>
        <p:spPr>
          <a:xfrm>
            <a:off x="0" y="1985550"/>
            <a:ext cx="12188825" cy="0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2"/>
            </p:custDataLst>
          </p:nvPr>
        </p:nvCxnSpPr>
        <p:spPr>
          <a:xfrm>
            <a:off x="2542514" y="8830"/>
            <a:ext cx="0" cy="6868911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文本框 10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39208" y="1231686"/>
            <a:ext cx="7540434" cy="46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>
                <a:solidFill>
                  <a:srgbClr val="E2231A"/>
                </a:solidFill>
                <a:ea typeface="微软雅黑" panose="020B0503020204020204" pitchFamily="34" charset="-122"/>
              </a:rPr>
              <a:t>爬虫的工作原理？</a:t>
            </a:r>
            <a:endParaRPr lang="zh-CN" altLang="en-US" sz="4000" dirty="0">
              <a:solidFill>
                <a:srgbClr val="E2231A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53753" y="1362777"/>
            <a:ext cx="1756914" cy="10502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78" y="2608322"/>
            <a:ext cx="1951659" cy="4236089"/>
          </a:xfrm>
          <a:prstGeom prst="rect">
            <a:avLst/>
          </a:prstGeom>
        </p:spPr>
      </p:pic>
      <p:sp>
        <p:nvSpPr>
          <p:cNvPr id="23" name="KSO_Shape"/>
          <p:cNvSpPr/>
          <p:nvPr/>
        </p:nvSpPr>
        <p:spPr bwMode="auto">
          <a:xfrm>
            <a:off x="1513133" y="1231686"/>
            <a:ext cx="1765378" cy="1457180"/>
          </a:xfrm>
          <a:custGeom>
            <a:avLst/>
            <a:gdLst>
              <a:gd name="T0" fmla="*/ 2147483646 w 6057"/>
              <a:gd name="T1" fmla="*/ 2147483646 h 5454"/>
              <a:gd name="T2" fmla="*/ 0 w 6057"/>
              <a:gd name="T3" fmla="*/ 2147483646 h 5454"/>
              <a:gd name="T4" fmla="*/ 0 w 6057"/>
              <a:gd name="T5" fmla="*/ 2147483646 h 5454"/>
              <a:gd name="T6" fmla="*/ 2147483646 w 6057"/>
              <a:gd name="T7" fmla="*/ 2147483646 h 5454"/>
              <a:gd name="T8" fmla="*/ 2147483646 w 6057"/>
              <a:gd name="T9" fmla="*/ 2147483646 h 5454"/>
              <a:gd name="T10" fmla="*/ 2147483646 w 6057"/>
              <a:gd name="T11" fmla="*/ 2147483646 h 5454"/>
              <a:gd name="T12" fmla="*/ 2147483646 w 6057"/>
              <a:gd name="T13" fmla="*/ 2147483646 h 5454"/>
              <a:gd name="T14" fmla="*/ 2147483646 w 6057"/>
              <a:gd name="T15" fmla="*/ 2147483646 h 5454"/>
              <a:gd name="T16" fmla="*/ 2147483646 w 6057"/>
              <a:gd name="T17" fmla="*/ 2147483646 h 5454"/>
              <a:gd name="T18" fmla="*/ 2147483646 w 6057"/>
              <a:gd name="T19" fmla="*/ 2147483646 h 5454"/>
              <a:gd name="T20" fmla="*/ 2147483646 w 6057"/>
              <a:gd name="T21" fmla="*/ 2147483646 h 5454"/>
              <a:gd name="T22" fmla="*/ 2147483646 w 6057"/>
              <a:gd name="T23" fmla="*/ 2147483646 h 5454"/>
              <a:gd name="T24" fmla="*/ 2147483646 w 6057"/>
              <a:gd name="T25" fmla="*/ 2147483646 h 5454"/>
              <a:gd name="T26" fmla="*/ 2147483646 w 6057"/>
              <a:gd name="T27" fmla="*/ 2147483646 h 5454"/>
              <a:gd name="T28" fmla="*/ 2147483646 w 6057"/>
              <a:gd name="T29" fmla="*/ 2147483646 h 5454"/>
              <a:gd name="T30" fmla="*/ 2147483646 w 6057"/>
              <a:gd name="T31" fmla="*/ 2147483646 h 5454"/>
              <a:gd name="T32" fmla="*/ 2147483646 w 6057"/>
              <a:gd name="T33" fmla="*/ 2147483646 h 5454"/>
              <a:gd name="T34" fmla="*/ 2147483646 w 6057"/>
              <a:gd name="T35" fmla="*/ 2147483646 h 5454"/>
              <a:gd name="T36" fmla="*/ 2147483646 w 6057"/>
              <a:gd name="T37" fmla="*/ 2147483646 h 5454"/>
              <a:gd name="T38" fmla="*/ 2147483646 w 6057"/>
              <a:gd name="T39" fmla="*/ 2147483646 h 5454"/>
              <a:gd name="T40" fmla="*/ 2147483646 w 6057"/>
              <a:gd name="T41" fmla="*/ 2147483646 h 5454"/>
              <a:gd name="T42" fmla="*/ 2147483646 w 6057"/>
              <a:gd name="T43" fmla="*/ 2147483646 h 5454"/>
              <a:gd name="T44" fmla="*/ 2147483646 w 6057"/>
              <a:gd name="T45" fmla="*/ 2147483646 h 5454"/>
              <a:gd name="T46" fmla="*/ 2147483646 w 6057"/>
              <a:gd name="T47" fmla="*/ 2147483646 h 5454"/>
              <a:gd name="T48" fmla="*/ 2147483646 w 6057"/>
              <a:gd name="T49" fmla="*/ 2147483646 h 5454"/>
              <a:gd name="T50" fmla="*/ 2147483646 w 6057"/>
              <a:gd name="T51" fmla="*/ 2147483646 h 5454"/>
              <a:gd name="T52" fmla="*/ 2147483646 w 6057"/>
              <a:gd name="T53" fmla="*/ 2147483646 h 5454"/>
              <a:gd name="T54" fmla="*/ 2147483646 w 6057"/>
              <a:gd name="T55" fmla="*/ 2147483646 h 5454"/>
              <a:gd name="T56" fmla="*/ 2147483646 w 6057"/>
              <a:gd name="T57" fmla="*/ 2147483646 h 5454"/>
              <a:gd name="T58" fmla="*/ 2147483646 w 6057"/>
              <a:gd name="T59" fmla="*/ 2147483646 h 5454"/>
              <a:gd name="T60" fmla="*/ 2147483646 w 6057"/>
              <a:gd name="T61" fmla="*/ 2147483646 h 5454"/>
              <a:gd name="T62" fmla="*/ 2147483646 w 6057"/>
              <a:gd name="T63" fmla="*/ 2147483646 h 5454"/>
              <a:gd name="T64" fmla="*/ 2147483646 w 6057"/>
              <a:gd name="T65" fmla="*/ 2147483646 h 5454"/>
              <a:gd name="T66" fmla="*/ 2147483646 w 6057"/>
              <a:gd name="T67" fmla="*/ 2147483646 h 5454"/>
              <a:gd name="T68" fmla="*/ 2147483646 w 6057"/>
              <a:gd name="T69" fmla="*/ 2147483646 h 5454"/>
              <a:gd name="T70" fmla="*/ 2147483646 w 6057"/>
              <a:gd name="T71" fmla="*/ 2147483646 h 5454"/>
              <a:gd name="T72" fmla="*/ 2147483646 w 6057"/>
              <a:gd name="T73" fmla="*/ 2147483646 h 5454"/>
              <a:gd name="T74" fmla="*/ 2147483646 w 6057"/>
              <a:gd name="T75" fmla="*/ 2147483646 h 5454"/>
              <a:gd name="T76" fmla="*/ 2147483646 w 6057"/>
              <a:gd name="T77" fmla="*/ 0 h 5454"/>
              <a:gd name="T78" fmla="*/ 2147483646 w 6057"/>
              <a:gd name="T79" fmla="*/ 2147483646 h 545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057" h="5454">
                <a:moveTo>
                  <a:pt x="0" y="959"/>
                </a:moveTo>
                <a:lnTo>
                  <a:pt x="1930" y="1981"/>
                </a:lnTo>
                <a:lnTo>
                  <a:pt x="1930" y="5454"/>
                </a:lnTo>
                <a:lnTo>
                  <a:pt x="0" y="4432"/>
                </a:lnTo>
                <a:lnTo>
                  <a:pt x="0" y="959"/>
                </a:lnTo>
                <a:close/>
                <a:moveTo>
                  <a:pt x="3263" y="849"/>
                </a:moveTo>
                <a:lnTo>
                  <a:pt x="3260" y="1196"/>
                </a:lnTo>
                <a:lnTo>
                  <a:pt x="3082" y="1115"/>
                </a:lnTo>
                <a:lnTo>
                  <a:pt x="3082" y="871"/>
                </a:lnTo>
                <a:lnTo>
                  <a:pt x="2883" y="783"/>
                </a:lnTo>
                <a:lnTo>
                  <a:pt x="2883" y="1024"/>
                </a:lnTo>
                <a:lnTo>
                  <a:pt x="1772" y="520"/>
                </a:lnTo>
                <a:lnTo>
                  <a:pt x="269" y="883"/>
                </a:lnTo>
                <a:lnTo>
                  <a:pt x="2160" y="1837"/>
                </a:lnTo>
                <a:lnTo>
                  <a:pt x="2149" y="5385"/>
                </a:lnTo>
                <a:lnTo>
                  <a:pt x="3705" y="4796"/>
                </a:lnTo>
                <a:lnTo>
                  <a:pt x="3705" y="4070"/>
                </a:lnTo>
                <a:lnTo>
                  <a:pt x="4114" y="3933"/>
                </a:lnTo>
                <a:lnTo>
                  <a:pt x="4114" y="4296"/>
                </a:lnTo>
                <a:lnTo>
                  <a:pt x="4599" y="4524"/>
                </a:lnTo>
                <a:lnTo>
                  <a:pt x="5626" y="4144"/>
                </a:lnTo>
                <a:lnTo>
                  <a:pt x="5627" y="4077"/>
                </a:lnTo>
                <a:lnTo>
                  <a:pt x="5122" y="3921"/>
                </a:lnTo>
                <a:lnTo>
                  <a:pt x="5122" y="3593"/>
                </a:lnTo>
                <a:lnTo>
                  <a:pt x="6057" y="3278"/>
                </a:lnTo>
                <a:lnTo>
                  <a:pt x="6057" y="95"/>
                </a:lnTo>
                <a:lnTo>
                  <a:pt x="3263" y="849"/>
                </a:lnTo>
                <a:close/>
                <a:moveTo>
                  <a:pt x="3705" y="3759"/>
                </a:moveTo>
                <a:lnTo>
                  <a:pt x="3705" y="2603"/>
                </a:lnTo>
                <a:lnTo>
                  <a:pt x="2433" y="2997"/>
                </a:lnTo>
                <a:lnTo>
                  <a:pt x="2433" y="2598"/>
                </a:lnTo>
                <a:lnTo>
                  <a:pt x="3705" y="2204"/>
                </a:lnTo>
                <a:lnTo>
                  <a:pt x="3705" y="1972"/>
                </a:lnTo>
                <a:lnTo>
                  <a:pt x="2433" y="2365"/>
                </a:lnTo>
                <a:lnTo>
                  <a:pt x="2433" y="1966"/>
                </a:lnTo>
                <a:lnTo>
                  <a:pt x="3705" y="1574"/>
                </a:lnTo>
                <a:lnTo>
                  <a:pt x="3705" y="1397"/>
                </a:lnTo>
                <a:lnTo>
                  <a:pt x="3614" y="1356"/>
                </a:lnTo>
                <a:lnTo>
                  <a:pt x="3617" y="1043"/>
                </a:lnTo>
                <a:lnTo>
                  <a:pt x="5797" y="461"/>
                </a:lnTo>
                <a:lnTo>
                  <a:pt x="5797" y="3054"/>
                </a:lnTo>
                <a:lnTo>
                  <a:pt x="3705" y="3759"/>
                </a:lnTo>
                <a:close/>
                <a:moveTo>
                  <a:pt x="215" y="1434"/>
                </a:moveTo>
                <a:lnTo>
                  <a:pt x="215" y="1579"/>
                </a:lnTo>
                <a:lnTo>
                  <a:pt x="862" y="1925"/>
                </a:lnTo>
                <a:lnTo>
                  <a:pt x="862" y="1780"/>
                </a:lnTo>
                <a:lnTo>
                  <a:pt x="215" y="1434"/>
                </a:lnTo>
                <a:close/>
                <a:moveTo>
                  <a:pt x="215" y="1909"/>
                </a:moveTo>
                <a:lnTo>
                  <a:pt x="215" y="2053"/>
                </a:lnTo>
                <a:lnTo>
                  <a:pt x="862" y="2399"/>
                </a:lnTo>
                <a:lnTo>
                  <a:pt x="862" y="2255"/>
                </a:lnTo>
                <a:lnTo>
                  <a:pt x="215" y="1909"/>
                </a:lnTo>
                <a:close/>
                <a:moveTo>
                  <a:pt x="215" y="1670"/>
                </a:moveTo>
                <a:lnTo>
                  <a:pt x="215" y="1814"/>
                </a:lnTo>
                <a:lnTo>
                  <a:pt x="862" y="2160"/>
                </a:lnTo>
                <a:lnTo>
                  <a:pt x="862" y="2016"/>
                </a:lnTo>
                <a:lnTo>
                  <a:pt x="215" y="1670"/>
                </a:lnTo>
                <a:close/>
                <a:moveTo>
                  <a:pt x="2458" y="3255"/>
                </a:moveTo>
                <a:lnTo>
                  <a:pt x="2820" y="3153"/>
                </a:lnTo>
                <a:lnTo>
                  <a:pt x="2820" y="3376"/>
                </a:lnTo>
                <a:lnTo>
                  <a:pt x="2458" y="3478"/>
                </a:lnTo>
                <a:lnTo>
                  <a:pt x="2458" y="3255"/>
                </a:lnTo>
                <a:close/>
                <a:moveTo>
                  <a:pt x="2458" y="3645"/>
                </a:moveTo>
                <a:lnTo>
                  <a:pt x="2820" y="3543"/>
                </a:lnTo>
                <a:lnTo>
                  <a:pt x="2820" y="3764"/>
                </a:lnTo>
                <a:lnTo>
                  <a:pt x="2458" y="3867"/>
                </a:lnTo>
                <a:lnTo>
                  <a:pt x="2458" y="3645"/>
                </a:lnTo>
                <a:close/>
                <a:moveTo>
                  <a:pt x="3097" y="793"/>
                </a:moveTo>
                <a:lnTo>
                  <a:pt x="2938" y="714"/>
                </a:lnTo>
                <a:lnTo>
                  <a:pt x="5774" y="0"/>
                </a:lnTo>
                <a:lnTo>
                  <a:pt x="5915" y="61"/>
                </a:lnTo>
                <a:lnTo>
                  <a:pt x="3097" y="7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7920" y="350520"/>
            <a:ext cx="3237865" cy="20624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094306" y="2776604"/>
            <a:ext cx="11593288" cy="341503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buClr>
                <a:srgbClr val="2965AB"/>
              </a:buClr>
              <a:buFont typeface="Arial" panose="020B060402020209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互联网中的网页通过超链接的方式构成一个超大的网络图。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+mn-ea"/>
            </a:endParaRPr>
          </a:p>
          <a:p>
            <a:pPr marL="285750" indent="-285750">
              <a:buClr>
                <a:srgbClr val="2965AB"/>
              </a:buClr>
              <a:buFont typeface="Arial" panose="020B0604020202090204" pitchFamily="34" charset="0"/>
              <a:buChar char="•"/>
            </a:pP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+mn-ea"/>
            </a:endParaRPr>
          </a:p>
          <a:p>
            <a:pPr marL="285750" indent="-285750">
              <a:buClr>
                <a:srgbClr val="2965AB"/>
              </a:buClr>
              <a:buFont typeface="Arial" panose="020B060402020209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每个</a:t>
            </a:r>
            <a:r>
              <a:rPr kumimoji="1" lang="zh-CN" altLang="en-US" b="1" dirty="0">
                <a:solidFill>
                  <a:srgbClr val="2965A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节点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都是一个</a:t>
            </a:r>
            <a:r>
              <a:rPr kumimoji="1" lang="zh-CN" altLang="en-US" b="1" dirty="0">
                <a:solidFill>
                  <a:srgbClr val="2965A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网页</a:t>
            </a:r>
            <a:r>
              <a:rPr kumimoji="1"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。</a:t>
            </a:r>
            <a:endParaRPr kumimoji="1" lang="zh-CN" altLang="en-US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285750" indent="-285750">
              <a:buClr>
                <a:srgbClr val="2965AB"/>
              </a:buClr>
              <a:buFont typeface="Arial" panose="020B0604020202090204" pitchFamily="34" charset="0"/>
              <a:buChar char="•"/>
            </a:pP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285750" indent="-285750">
              <a:buClr>
                <a:srgbClr val="2965AB"/>
              </a:buClr>
              <a:buFont typeface="Arial" panose="020B060402020209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每条</a:t>
            </a:r>
            <a:r>
              <a:rPr kumimoji="1" lang="zh-CN" altLang="en-US" b="1" dirty="0">
                <a:solidFill>
                  <a:srgbClr val="2965A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边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都是一个</a:t>
            </a:r>
            <a:r>
              <a:rPr kumimoji="1" lang="zh-CN" altLang="en-US" b="1" dirty="0">
                <a:solidFill>
                  <a:srgbClr val="2965A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超链接</a:t>
            </a:r>
            <a:r>
              <a:rPr kumimoji="1"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。</a:t>
            </a:r>
            <a:endParaRPr kumimoji="1" lang="en-US" altLang="zh-CN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285750" indent="-285750">
              <a:buClr>
                <a:srgbClr val="2965AB"/>
              </a:buClr>
              <a:buFont typeface="Arial" panose="020B0604020202090204" pitchFamily="34" charset="0"/>
              <a:buChar char="•"/>
            </a:pPr>
            <a:endParaRPr kumimoji="1"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285750" indent="-285750">
              <a:buClr>
                <a:srgbClr val="2965AB"/>
              </a:buClr>
              <a:buFont typeface="Arial" panose="020B0604020202090204" pitchFamily="34" charset="0"/>
              <a:buChar char="•"/>
            </a:pP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网络爬虫就是从这样一个网络图中抓取感兴趣的内容。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342900" indent="-342900">
              <a:buClr>
                <a:srgbClr val="2965AB"/>
              </a:buClr>
              <a:buFont typeface="Arial" panose="020B0604020202090204" pitchFamily="34" charset="0"/>
              <a:buChar char="•"/>
            </a:pPr>
            <a:endParaRPr lang="zh-CN" altLang="en-US" dirty="0"/>
          </a:p>
          <a:p>
            <a:pPr marL="342900" indent="-342900">
              <a:buClr>
                <a:srgbClr val="2965AB"/>
              </a:buClr>
              <a:buFont typeface="Arial" panose="020B0604020202090204" pitchFamily="34" charset="0"/>
              <a:buChar char="•"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>
            <p:custDataLst>
              <p:tags r:id="rId1"/>
            </p:custDataLst>
          </p:nvPr>
        </p:nvCxnSpPr>
        <p:spPr>
          <a:xfrm>
            <a:off x="0" y="1985550"/>
            <a:ext cx="12188825" cy="0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2"/>
            </p:custDataLst>
          </p:nvPr>
        </p:nvCxnSpPr>
        <p:spPr>
          <a:xfrm>
            <a:off x="2542514" y="8830"/>
            <a:ext cx="0" cy="6868911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文本框 10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39208" y="1231686"/>
            <a:ext cx="7540434" cy="46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>
                <a:solidFill>
                  <a:srgbClr val="E2231A"/>
                </a:solidFill>
                <a:ea typeface="微软雅黑" panose="020B0503020204020204" pitchFamily="34" charset="-122"/>
              </a:rPr>
              <a:t>爬虫的流程？</a:t>
            </a:r>
            <a:endParaRPr lang="zh-CN" altLang="en-US" sz="4000" dirty="0">
              <a:solidFill>
                <a:srgbClr val="E2231A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53753" y="1362777"/>
            <a:ext cx="1756914" cy="10502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78" y="2608322"/>
            <a:ext cx="1951659" cy="4236089"/>
          </a:xfrm>
          <a:prstGeom prst="rect">
            <a:avLst/>
          </a:prstGeom>
        </p:spPr>
      </p:pic>
      <p:sp>
        <p:nvSpPr>
          <p:cNvPr id="23" name="KSO_Shape"/>
          <p:cNvSpPr/>
          <p:nvPr/>
        </p:nvSpPr>
        <p:spPr bwMode="auto">
          <a:xfrm>
            <a:off x="1513133" y="1231686"/>
            <a:ext cx="1765378" cy="1457180"/>
          </a:xfrm>
          <a:custGeom>
            <a:avLst/>
            <a:gdLst>
              <a:gd name="T0" fmla="*/ 2147483646 w 6057"/>
              <a:gd name="T1" fmla="*/ 2147483646 h 5454"/>
              <a:gd name="T2" fmla="*/ 0 w 6057"/>
              <a:gd name="T3" fmla="*/ 2147483646 h 5454"/>
              <a:gd name="T4" fmla="*/ 0 w 6057"/>
              <a:gd name="T5" fmla="*/ 2147483646 h 5454"/>
              <a:gd name="T6" fmla="*/ 2147483646 w 6057"/>
              <a:gd name="T7" fmla="*/ 2147483646 h 5454"/>
              <a:gd name="T8" fmla="*/ 2147483646 w 6057"/>
              <a:gd name="T9" fmla="*/ 2147483646 h 5454"/>
              <a:gd name="T10" fmla="*/ 2147483646 w 6057"/>
              <a:gd name="T11" fmla="*/ 2147483646 h 5454"/>
              <a:gd name="T12" fmla="*/ 2147483646 w 6057"/>
              <a:gd name="T13" fmla="*/ 2147483646 h 5454"/>
              <a:gd name="T14" fmla="*/ 2147483646 w 6057"/>
              <a:gd name="T15" fmla="*/ 2147483646 h 5454"/>
              <a:gd name="T16" fmla="*/ 2147483646 w 6057"/>
              <a:gd name="T17" fmla="*/ 2147483646 h 5454"/>
              <a:gd name="T18" fmla="*/ 2147483646 w 6057"/>
              <a:gd name="T19" fmla="*/ 2147483646 h 5454"/>
              <a:gd name="T20" fmla="*/ 2147483646 w 6057"/>
              <a:gd name="T21" fmla="*/ 2147483646 h 5454"/>
              <a:gd name="T22" fmla="*/ 2147483646 w 6057"/>
              <a:gd name="T23" fmla="*/ 2147483646 h 5454"/>
              <a:gd name="T24" fmla="*/ 2147483646 w 6057"/>
              <a:gd name="T25" fmla="*/ 2147483646 h 5454"/>
              <a:gd name="T26" fmla="*/ 2147483646 w 6057"/>
              <a:gd name="T27" fmla="*/ 2147483646 h 5454"/>
              <a:gd name="T28" fmla="*/ 2147483646 w 6057"/>
              <a:gd name="T29" fmla="*/ 2147483646 h 5454"/>
              <a:gd name="T30" fmla="*/ 2147483646 w 6057"/>
              <a:gd name="T31" fmla="*/ 2147483646 h 5454"/>
              <a:gd name="T32" fmla="*/ 2147483646 w 6057"/>
              <a:gd name="T33" fmla="*/ 2147483646 h 5454"/>
              <a:gd name="T34" fmla="*/ 2147483646 w 6057"/>
              <a:gd name="T35" fmla="*/ 2147483646 h 5454"/>
              <a:gd name="T36" fmla="*/ 2147483646 w 6057"/>
              <a:gd name="T37" fmla="*/ 2147483646 h 5454"/>
              <a:gd name="T38" fmla="*/ 2147483646 w 6057"/>
              <a:gd name="T39" fmla="*/ 2147483646 h 5454"/>
              <a:gd name="T40" fmla="*/ 2147483646 w 6057"/>
              <a:gd name="T41" fmla="*/ 2147483646 h 5454"/>
              <a:gd name="T42" fmla="*/ 2147483646 w 6057"/>
              <a:gd name="T43" fmla="*/ 2147483646 h 5454"/>
              <a:gd name="T44" fmla="*/ 2147483646 w 6057"/>
              <a:gd name="T45" fmla="*/ 2147483646 h 5454"/>
              <a:gd name="T46" fmla="*/ 2147483646 w 6057"/>
              <a:gd name="T47" fmla="*/ 2147483646 h 5454"/>
              <a:gd name="T48" fmla="*/ 2147483646 w 6057"/>
              <a:gd name="T49" fmla="*/ 2147483646 h 5454"/>
              <a:gd name="T50" fmla="*/ 2147483646 w 6057"/>
              <a:gd name="T51" fmla="*/ 2147483646 h 5454"/>
              <a:gd name="T52" fmla="*/ 2147483646 w 6057"/>
              <a:gd name="T53" fmla="*/ 2147483646 h 5454"/>
              <a:gd name="T54" fmla="*/ 2147483646 w 6057"/>
              <a:gd name="T55" fmla="*/ 2147483646 h 5454"/>
              <a:gd name="T56" fmla="*/ 2147483646 w 6057"/>
              <a:gd name="T57" fmla="*/ 2147483646 h 5454"/>
              <a:gd name="T58" fmla="*/ 2147483646 w 6057"/>
              <a:gd name="T59" fmla="*/ 2147483646 h 5454"/>
              <a:gd name="T60" fmla="*/ 2147483646 w 6057"/>
              <a:gd name="T61" fmla="*/ 2147483646 h 5454"/>
              <a:gd name="T62" fmla="*/ 2147483646 w 6057"/>
              <a:gd name="T63" fmla="*/ 2147483646 h 5454"/>
              <a:gd name="T64" fmla="*/ 2147483646 w 6057"/>
              <a:gd name="T65" fmla="*/ 2147483646 h 5454"/>
              <a:gd name="T66" fmla="*/ 2147483646 w 6057"/>
              <a:gd name="T67" fmla="*/ 2147483646 h 5454"/>
              <a:gd name="T68" fmla="*/ 2147483646 w 6057"/>
              <a:gd name="T69" fmla="*/ 2147483646 h 5454"/>
              <a:gd name="T70" fmla="*/ 2147483646 w 6057"/>
              <a:gd name="T71" fmla="*/ 2147483646 h 5454"/>
              <a:gd name="T72" fmla="*/ 2147483646 w 6057"/>
              <a:gd name="T73" fmla="*/ 2147483646 h 5454"/>
              <a:gd name="T74" fmla="*/ 2147483646 w 6057"/>
              <a:gd name="T75" fmla="*/ 2147483646 h 5454"/>
              <a:gd name="T76" fmla="*/ 2147483646 w 6057"/>
              <a:gd name="T77" fmla="*/ 0 h 5454"/>
              <a:gd name="T78" fmla="*/ 2147483646 w 6057"/>
              <a:gd name="T79" fmla="*/ 2147483646 h 545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057" h="5454">
                <a:moveTo>
                  <a:pt x="0" y="959"/>
                </a:moveTo>
                <a:lnTo>
                  <a:pt x="1930" y="1981"/>
                </a:lnTo>
                <a:lnTo>
                  <a:pt x="1930" y="5454"/>
                </a:lnTo>
                <a:lnTo>
                  <a:pt x="0" y="4432"/>
                </a:lnTo>
                <a:lnTo>
                  <a:pt x="0" y="959"/>
                </a:lnTo>
                <a:close/>
                <a:moveTo>
                  <a:pt x="3263" y="849"/>
                </a:moveTo>
                <a:lnTo>
                  <a:pt x="3260" y="1196"/>
                </a:lnTo>
                <a:lnTo>
                  <a:pt x="3082" y="1115"/>
                </a:lnTo>
                <a:lnTo>
                  <a:pt x="3082" y="871"/>
                </a:lnTo>
                <a:lnTo>
                  <a:pt x="2883" y="783"/>
                </a:lnTo>
                <a:lnTo>
                  <a:pt x="2883" y="1024"/>
                </a:lnTo>
                <a:lnTo>
                  <a:pt x="1772" y="520"/>
                </a:lnTo>
                <a:lnTo>
                  <a:pt x="269" y="883"/>
                </a:lnTo>
                <a:lnTo>
                  <a:pt x="2160" y="1837"/>
                </a:lnTo>
                <a:lnTo>
                  <a:pt x="2149" y="5385"/>
                </a:lnTo>
                <a:lnTo>
                  <a:pt x="3705" y="4796"/>
                </a:lnTo>
                <a:lnTo>
                  <a:pt x="3705" y="4070"/>
                </a:lnTo>
                <a:lnTo>
                  <a:pt x="4114" y="3933"/>
                </a:lnTo>
                <a:lnTo>
                  <a:pt x="4114" y="4296"/>
                </a:lnTo>
                <a:lnTo>
                  <a:pt x="4599" y="4524"/>
                </a:lnTo>
                <a:lnTo>
                  <a:pt x="5626" y="4144"/>
                </a:lnTo>
                <a:lnTo>
                  <a:pt x="5627" y="4077"/>
                </a:lnTo>
                <a:lnTo>
                  <a:pt x="5122" y="3921"/>
                </a:lnTo>
                <a:lnTo>
                  <a:pt x="5122" y="3593"/>
                </a:lnTo>
                <a:lnTo>
                  <a:pt x="6057" y="3278"/>
                </a:lnTo>
                <a:lnTo>
                  <a:pt x="6057" y="95"/>
                </a:lnTo>
                <a:lnTo>
                  <a:pt x="3263" y="849"/>
                </a:lnTo>
                <a:close/>
                <a:moveTo>
                  <a:pt x="3705" y="3759"/>
                </a:moveTo>
                <a:lnTo>
                  <a:pt x="3705" y="2603"/>
                </a:lnTo>
                <a:lnTo>
                  <a:pt x="2433" y="2997"/>
                </a:lnTo>
                <a:lnTo>
                  <a:pt x="2433" y="2598"/>
                </a:lnTo>
                <a:lnTo>
                  <a:pt x="3705" y="2204"/>
                </a:lnTo>
                <a:lnTo>
                  <a:pt x="3705" y="1972"/>
                </a:lnTo>
                <a:lnTo>
                  <a:pt x="2433" y="2365"/>
                </a:lnTo>
                <a:lnTo>
                  <a:pt x="2433" y="1966"/>
                </a:lnTo>
                <a:lnTo>
                  <a:pt x="3705" y="1574"/>
                </a:lnTo>
                <a:lnTo>
                  <a:pt x="3705" y="1397"/>
                </a:lnTo>
                <a:lnTo>
                  <a:pt x="3614" y="1356"/>
                </a:lnTo>
                <a:lnTo>
                  <a:pt x="3617" y="1043"/>
                </a:lnTo>
                <a:lnTo>
                  <a:pt x="5797" y="461"/>
                </a:lnTo>
                <a:lnTo>
                  <a:pt x="5797" y="3054"/>
                </a:lnTo>
                <a:lnTo>
                  <a:pt x="3705" y="3759"/>
                </a:lnTo>
                <a:close/>
                <a:moveTo>
                  <a:pt x="215" y="1434"/>
                </a:moveTo>
                <a:lnTo>
                  <a:pt x="215" y="1579"/>
                </a:lnTo>
                <a:lnTo>
                  <a:pt x="862" y="1925"/>
                </a:lnTo>
                <a:lnTo>
                  <a:pt x="862" y="1780"/>
                </a:lnTo>
                <a:lnTo>
                  <a:pt x="215" y="1434"/>
                </a:lnTo>
                <a:close/>
                <a:moveTo>
                  <a:pt x="215" y="1909"/>
                </a:moveTo>
                <a:lnTo>
                  <a:pt x="215" y="2053"/>
                </a:lnTo>
                <a:lnTo>
                  <a:pt x="862" y="2399"/>
                </a:lnTo>
                <a:lnTo>
                  <a:pt x="862" y="2255"/>
                </a:lnTo>
                <a:lnTo>
                  <a:pt x="215" y="1909"/>
                </a:lnTo>
                <a:close/>
                <a:moveTo>
                  <a:pt x="215" y="1670"/>
                </a:moveTo>
                <a:lnTo>
                  <a:pt x="215" y="1814"/>
                </a:lnTo>
                <a:lnTo>
                  <a:pt x="862" y="2160"/>
                </a:lnTo>
                <a:lnTo>
                  <a:pt x="862" y="2016"/>
                </a:lnTo>
                <a:lnTo>
                  <a:pt x="215" y="1670"/>
                </a:lnTo>
                <a:close/>
                <a:moveTo>
                  <a:pt x="2458" y="3255"/>
                </a:moveTo>
                <a:lnTo>
                  <a:pt x="2820" y="3153"/>
                </a:lnTo>
                <a:lnTo>
                  <a:pt x="2820" y="3376"/>
                </a:lnTo>
                <a:lnTo>
                  <a:pt x="2458" y="3478"/>
                </a:lnTo>
                <a:lnTo>
                  <a:pt x="2458" y="3255"/>
                </a:lnTo>
                <a:close/>
                <a:moveTo>
                  <a:pt x="2458" y="3645"/>
                </a:moveTo>
                <a:lnTo>
                  <a:pt x="2820" y="3543"/>
                </a:lnTo>
                <a:lnTo>
                  <a:pt x="2820" y="3764"/>
                </a:lnTo>
                <a:lnTo>
                  <a:pt x="2458" y="3867"/>
                </a:lnTo>
                <a:lnTo>
                  <a:pt x="2458" y="3645"/>
                </a:lnTo>
                <a:close/>
                <a:moveTo>
                  <a:pt x="3097" y="793"/>
                </a:moveTo>
                <a:lnTo>
                  <a:pt x="2938" y="714"/>
                </a:lnTo>
                <a:lnTo>
                  <a:pt x="5774" y="0"/>
                </a:lnTo>
                <a:lnTo>
                  <a:pt x="5915" y="61"/>
                </a:lnTo>
                <a:lnTo>
                  <a:pt x="3097" y="7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7920" y="350520"/>
            <a:ext cx="3237865" cy="20624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402330" y="2688590"/>
            <a:ext cx="5812155" cy="267652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>
              <a:buClr>
                <a:srgbClr val="2965AB"/>
              </a:buClr>
              <a:buFont typeface="Arial" panose="020B060402020209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1.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获取网页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+mn-ea"/>
            </a:endParaRPr>
          </a:p>
          <a:p>
            <a:pPr marL="285750" indent="-285750">
              <a:buClr>
                <a:srgbClr val="2965AB"/>
              </a:buClr>
              <a:buFont typeface="Arial" panose="020B0604020202090204" pitchFamily="34" charset="0"/>
              <a:buChar char="•"/>
            </a:pP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+mn-ea"/>
            </a:endParaRPr>
          </a:p>
          <a:p>
            <a:pPr marL="285750" indent="-285750">
              <a:buClr>
                <a:srgbClr val="2965AB"/>
              </a:buClr>
              <a:buFont typeface="Arial" panose="020B0604020202090204" pitchFamily="34" charset="0"/>
              <a:buChar char="•"/>
            </a:pPr>
            <a:r>
              <a:rPr kumimoji="1"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2. </a:t>
            </a:r>
            <a:r>
              <a:rPr kumimoji="1"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提取信息</a:t>
            </a:r>
            <a:endParaRPr kumimoji="1" lang="zh-CN" altLang="en-US" dirty="0"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+mn-ea"/>
            </a:endParaRPr>
          </a:p>
          <a:p>
            <a:pPr marL="285750" indent="-285750">
              <a:buClr>
                <a:srgbClr val="2965AB"/>
              </a:buClr>
              <a:buFont typeface="Arial" panose="020B0604020202090204" pitchFamily="34" charset="0"/>
              <a:buChar char="•"/>
            </a:pPr>
            <a:endParaRPr kumimoji="1" lang="zh-CN" altLang="en-US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  <a:sym typeface="+mn-ea"/>
            </a:endParaRPr>
          </a:p>
          <a:p>
            <a:pPr marL="285750" indent="-285750">
              <a:buClr>
                <a:srgbClr val="2965AB"/>
              </a:buClr>
              <a:buFont typeface="Arial" panose="020B0604020202090204" pitchFamily="34" charset="0"/>
              <a:buChar char="•"/>
            </a:pPr>
            <a:r>
              <a:rPr kumimoji="1"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3. </a:t>
            </a:r>
            <a:r>
              <a:rPr kumimoji="1"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  <a:sym typeface="+mn-ea"/>
              </a:rPr>
              <a:t>存储数据</a:t>
            </a:r>
            <a:endParaRPr kumimoji="1" lang="en-US" altLang="zh-CN" b="1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YaHei" panose="020B0503020204020204" pitchFamily="34" charset="-122"/>
            </a:endParaRPr>
          </a:p>
          <a:p>
            <a:pPr marL="285750" indent="-285750">
              <a:buClr>
                <a:srgbClr val="2965AB"/>
              </a:buClr>
              <a:buFont typeface="Arial" panose="020B0604020202090204" pitchFamily="34" charset="0"/>
              <a:buChar char="•"/>
            </a:pPr>
            <a:endParaRPr lang="zh-CN" altLang="en-US" dirty="0"/>
          </a:p>
          <a:p>
            <a:pPr marL="342900" indent="-342900">
              <a:buClr>
                <a:srgbClr val="2965AB"/>
              </a:buClr>
              <a:buFont typeface="Arial" panose="020B0604020202090204" pitchFamily="34" charset="0"/>
              <a:buChar char="•"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文本框 10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05863" y="615736"/>
            <a:ext cx="7540434" cy="46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>
                <a:solidFill>
                  <a:srgbClr val="E2231A"/>
                </a:solidFill>
                <a:ea typeface="微软雅黑" panose="020B0503020204020204" pitchFamily="34" charset="-122"/>
              </a:rPr>
              <a:t>作业：</a:t>
            </a:r>
            <a:endParaRPr lang="zh-CN" altLang="en-US" sz="4000" dirty="0">
              <a:solidFill>
                <a:srgbClr val="E2231A"/>
              </a:solidFill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350" y="350520"/>
            <a:ext cx="3237865" cy="20624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06145" y="1583055"/>
            <a:ext cx="8149590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buClr>
                <a:srgbClr val="2965AB"/>
              </a:buClr>
              <a:buFont typeface="Arial" panose="020B060402020209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豆瓣电影（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file"/>
              </a:rPr>
              <a:t>https://movie.douban.com/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选择器获取到电影图片的标签（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标签）。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470" y="2941955"/>
            <a:ext cx="4737735" cy="35960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" y="1753870"/>
            <a:ext cx="2571750" cy="296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基本原理：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endParaRPr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61970" y="1753870"/>
            <a:ext cx="7541260" cy="4107815"/>
          </a:xfrm>
          <a:prstGeom prst="rect">
            <a:avLst/>
          </a:prstGeom>
          <a:ln w="12700">
            <a:noFill/>
            <a:prstDash val="lgDashDotDot"/>
          </a:ln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hlinkClick r:id="rId1" action="ppaction://hlinkfile"/>
              </a:rPr>
              <a:t>https://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hlinkClick r:id="rId1" action="ppaction://hlinkfile"/>
              </a:rPr>
              <a:t>gitee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hlinkClick r:id="rId1" action="ppaction://hlinkfile"/>
              </a:rPr>
              <a:t>.com/favicon.ico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这是一个图标：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这是一个官方的图标，有一个 URL指定了它的唯一访问方式。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5013" y="2876332"/>
            <a:ext cx="1560454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rPr>
              <a:t>URL</a:t>
            </a: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</a:rPr>
              <a:t>：</a:t>
            </a:r>
            <a:endParaRPr lang="en-US" altLang="zh-CN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3" y="2775275"/>
            <a:ext cx="736316" cy="7363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202191"/>
            <a:ext cx="11812459" cy="487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650" y="592455"/>
            <a:ext cx="3881120" cy="2183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5720" y="3016250"/>
            <a:ext cx="1560830" cy="1560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" y="1753870"/>
            <a:ext cx="2571750" cy="296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基本原理：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endParaRPr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59760" y="2056130"/>
            <a:ext cx="7541260" cy="2661285"/>
          </a:xfrm>
          <a:prstGeom prst="rect">
            <a:avLst/>
          </a:prstGeom>
          <a:ln w="12700">
            <a:noFill/>
            <a:prstDash val="lgDashDotDot"/>
          </a:ln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比喻：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    “北京市海淀区长安街35号北京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xxx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公司总经理办公室”，通过这个地址可以找到公司的总经理张三。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这个地址是现实中某个人的地址。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同理，在网络中的某个资源也有它的地址，这个地址就称为“统一资源定位符”，即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URL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5013" y="2876332"/>
            <a:ext cx="1560454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rPr>
              <a:t>URL</a:t>
            </a: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</a:rPr>
              <a:t>：</a:t>
            </a:r>
            <a:endParaRPr lang="en-US" altLang="zh-CN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3" y="2775275"/>
            <a:ext cx="736316" cy="7363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202191"/>
            <a:ext cx="11812459" cy="487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753870"/>
            <a:ext cx="2571750" cy="296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基本原理：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URI</a:t>
            </a:r>
            <a:endParaRPr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02280" y="1289050"/>
            <a:ext cx="8279765" cy="2741295"/>
          </a:xfrm>
          <a:prstGeom prst="rect">
            <a:avLst/>
          </a:prstGeom>
          <a:ln w="12700">
            <a:noFill/>
            <a:prstDash val="lgDashDotDot"/>
          </a:ln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URL 是 URI 的子集，也就是说每个 URL 都是 URI，但不是每个 URI 都是 URL。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URI 还包括一个子类，叫作 URN，它的全称为 Universal Resource Name，即统一资源名称。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URN 只给资源起名，而不指定如何定位资源。比如 </a:t>
            </a:r>
            <a:r>
              <a:rPr lang="zh-CN" altLang="en-US" sz="1800" dirty="0">
                <a:solidFill>
                  <a:srgbClr val="6F7170"/>
                </a:solidFill>
                <a:ea typeface="微软雅黑" panose="020B0503020204020204" pitchFamily="34" charset="-122"/>
              </a:rPr>
              <a:t>urn:isbn:0451450523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 指定了一本书的 ISBN，可以唯一标识这本书，但是没有指定到哪里定位这本书，这就是 URN。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5013" y="2876332"/>
            <a:ext cx="1560454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rPr>
              <a:t>URI</a:t>
            </a: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</a:rPr>
              <a:t>：</a:t>
            </a:r>
            <a:endParaRPr lang="en-US" altLang="zh-CN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3" y="2775275"/>
            <a:ext cx="736316" cy="7363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202191"/>
            <a:ext cx="11812459" cy="487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935" y="4029710"/>
            <a:ext cx="5283835" cy="18624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0" y="3904615"/>
            <a:ext cx="3507740" cy="2113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753870"/>
            <a:ext cx="2571750" cy="296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基本原理：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URI</a:t>
            </a:r>
            <a:endParaRPr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65450" y="1753870"/>
            <a:ext cx="7541260" cy="2741295"/>
          </a:xfrm>
          <a:prstGeom prst="rect">
            <a:avLst/>
          </a:prstGeom>
          <a:ln w="12700">
            <a:noFill/>
            <a:prstDash val="lgDashDotDot"/>
          </a:ln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但是在目前的互联网，URN 使用得非常少，几乎所有的 URI 都是 URL，所以对于一般的网页链接，我们既可以称之为 URL，也可以称之为 URI，但我们习惯称之为 URL。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5013" y="2876332"/>
            <a:ext cx="1560454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rPr>
              <a:t>URI</a:t>
            </a: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</a:rPr>
              <a:t>：</a:t>
            </a:r>
            <a:endParaRPr lang="en-US" altLang="zh-CN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3" y="2775275"/>
            <a:ext cx="736316" cy="7363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202191"/>
            <a:ext cx="11812459" cy="487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935" y="4029710"/>
            <a:ext cx="5283835" cy="18624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0" y="3904615"/>
            <a:ext cx="3507740" cy="2113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" y="1753870"/>
            <a:ext cx="2571750" cy="296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基本原理：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拆分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94685" y="1165225"/>
            <a:ext cx="8427720" cy="4170680"/>
          </a:xfrm>
          <a:prstGeom prst="rect">
            <a:avLst/>
          </a:prstGeom>
          <a:ln w="12700">
            <a:noFill/>
            <a:prstDash val="lgDashDotDot"/>
          </a:ln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咱们对百度主页的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URL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进行拆分：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 </a:t>
            </a:r>
            <a:endParaRPr lang="en-US" altLang="zh-CN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FF0000"/>
                </a:solidFill>
                <a:ea typeface="微软雅黑" panose="020B0503020204020204" pitchFamily="34" charset="-122"/>
              </a:rPr>
              <a:t>https://www.baidu.com</a:t>
            </a:r>
            <a:endParaRPr lang="en-US" altLang="zh-CN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FF0000"/>
                </a:solidFill>
                <a:ea typeface="微软雅黑" panose="020B0503020204020204" pitchFamily="34" charset="-122"/>
                <a:sym typeface="+mn-ea"/>
              </a:rPr>
              <a:t>https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    +    </a:t>
            </a:r>
            <a:r>
              <a:rPr lang="en-US" altLang="zh-CN" sz="2000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://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+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    </a:t>
            </a:r>
            <a:r>
              <a:rPr lang="en-US" altLang="zh-CN" sz="2000" dirty="0">
                <a:solidFill>
                  <a:srgbClr val="FF0000"/>
                </a:solidFill>
                <a:ea typeface="微软雅黑" panose="020B0503020204020204" pitchFamily="34" charset="-122"/>
                <a:sym typeface="+mn-ea"/>
              </a:rPr>
              <a:t>www.baidu.com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	</a:t>
            </a:r>
            <a:endParaRPr lang="en-US" altLang="zh-CN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第一部分：</a:t>
            </a:r>
            <a:r>
              <a:rPr lang="en-US" altLang="zh-CN" sz="2000" dirty="0">
                <a:solidFill>
                  <a:schemeClr val="accent1"/>
                </a:solidFill>
                <a:ea typeface="微软雅黑" panose="020B0503020204020204" pitchFamily="34" charset="-122"/>
              </a:rPr>
              <a:t>https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  	--&gt; 	</a:t>
            </a:r>
            <a:r>
              <a:rPr lang="zh-CN" altLang="en-US" sz="2000" dirty="0">
                <a:solidFill>
                  <a:schemeClr val="accent1"/>
                </a:solidFill>
                <a:ea typeface="微软雅黑" panose="020B0503020204020204" pitchFamily="34" charset="-122"/>
              </a:rPr>
              <a:t>协议</a:t>
            </a:r>
            <a:endParaRPr lang="zh-CN" altLang="en-US" sz="2000" dirty="0">
              <a:solidFill>
                <a:schemeClr val="accent1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第二部分：</a:t>
            </a:r>
            <a:r>
              <a:rPr lang="en-US" altLang="zh-CN" sz="2000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://	</a:t>
            </a:r>
            <a:r>
              <a:rPr lang="en-US" altLang="zh-CN" sz="20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--&gt;</a:t>
            </a:r>
            <a:r>
              <a:rPr lang="en-US" altLang="zh-CN" sz="2000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	</a:t>
            </a:r>
            <a:r>
              <a:rPr lang="zh-CN" altLang="en-US" sz="2000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连接符</a:t>
            </a:r>
            <a:endParaRPr lang="en-US" altLang="zh-CN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第三部分：</a:t>
            </a:r>
            <a:r>
              <a:rPr lang="en-US" altLang="zh-CN" sz="2000" dirty="0">
                <a:solidFill>
                  <a:schemeClr val="accent1"/>
                </a:solidFill>
                <a:ea typeface="微软雅黑" panose="020B0503020204020204" pitchFamily="34" charset="-122"/>
              </a:rPr>
              <a:t>www.baidu.com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	--&gt; 	</a:t>
            </a:r>
            <a:r>
              <a:rPr lang="en-US" altLang="zh-CN" sz="2000" dirty="0">
                <a:solidFill>
                  <a:schemeClr val="accent1"/>
                </a:solidFill>
                <a:ea typeface="微软雅黑" panose="020B0503020204020204" pitchFamily="34" charset="-122"/>
              </a:rPr>
              <a:t>主机地址</a:t>
            </a:r>
            <a:endParaRPr lang="en-US" altLang="zh-CN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6F7170"/>
                </a:solidFill>
                <a:ea typeface="微软雅黑" panose="020B0503020204020204" pitchFamily="34" charset="-122"/>
              </a:rPr>
              <a:t>协议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：比如常用的协议有 http、https、ftp 等等。协议英文（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scheme）</a:t>
            </a:r>
            <a:r>
              <a:rPr lang="zh-CN" altLang="en-US" sz="2000" dirty="0">
                <a:solidFill>
                  <a:schemeClr val="tx1"/>
                </a:solidFill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6F7170"/>
                </a:solidFill>
                <a:ea typeface="微软雅黑" panose="020B0503020204020204" pitchFamily="34" charset="-122"/>
              </a:rPr>
              <a:t>主机地址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：可以是</a:t>
            </a:r>
            <a:r>
              <a:rPr lang="zh-CN" altLang="en-US" sz="2000" dirty="0">
                <a:solidFill>
                  <a:schemeClr val="tx1"/>
                </a:solidFill>
                <a:highlight>
                  <a:srgbClr val="FFFF00"/>
                </a:highlight>
                <a:ea typeface="微软雅黑" panose="020B0503020204020204" pitchFamily="34" charset="-122"/>
              </a:rPr>
              <a:t>域名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或 </a:t>
            </a:r>
            <a:r>
              <a:rPr lang="zh-CN" altLang="en-US" sz="2000" dirty="0">
                <a:solidFill>
                  <a:srgbClr val="6F7170"/>
                </a:solidFill>
                <a:highlight>
                  <a:srgbClr val="FFFF00"/>
                </a:highlight>
                <a:ea typeface="微软雅黑" panose="020B0503020204020204" pitchFamily="34" charset="-122"/>
              </a:rPr>
              <a:t>IP 地址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，但一般使用域名（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hostname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）。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5013" y="2876332"/>
            <a:ext cx="1560454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chemeClr val="bg1"/>
                </a:solidFill>
                <a:ea typeface="微软雅黑" panose="020B0503020204020204" pitchFamily="34" charset="-122"/>
              </a:rPr>
              <a:t>URL</a:t>
            </a: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</a:rPr>
              <a:t>拆分：</a:t>
            </a:r>
            <a:endParaRPr lang="en-US" altLang="zh-CN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3" y="2775275"/>
            <a:ext cx="736316" cy="7363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202191"/>
            <a:ext cx="11812459" cy="487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05" y="1753870"/>
            <a:ext cx="2571750" cy="29635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基本原理：协议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36900" y="1150620"/>
            <a:ext cx="7541260" cy="5052060"/>
          </a:xfrm>
          <a:prstGeom prst="rect">
            <a:avLst/>
          </a:prstGeom>
          <a:ln w="12700">
            <a:noFill/>
            <a:prstDash val="lgDashDotDot"/>
          </a:ln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2000" b="1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协议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：即“规则”。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 比喻：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        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互联网世界中，传输数据就像使用各种车在运输货物。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如果路上跑的全是看起来一模一样的汽车，那这个世界看起来是一团混乱，送急件的汽车可能被前面满载货物的汽车拦堵在路上，自行车和机动车可能在同一条车道上行驶，这样整个交通系统一定会瘫痪。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为了避免这种情况发生，交通规则诞生了，这个规则就是</a:t>
            </a:r>
            <a:r>
              <a:rPr lang="en-US" altLang="zh-CN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HTTP</a:t>
            </a: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协议。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问：生活中常见的还有什么协议？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6F7170"/>
                </a:solidFill>
                <a:ea typeface="微软雅黑" panose="020B0503020204020204" pitchFamily="34" charset="-122"/>
                <a:sym typeface="+mn-ea"/>
              </a:rPr>
              <a:t>租房协议、三方协议等。</a:t>
            </a:r>
            <a:endParaRPr lang="zh-CN" altLang="en-US" sz="2000" dirty="0">
              <a:solidFill>
                <a:srgbClr val="6F7170"/>
              </a:solidFill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5013" y="2876332"/>
            <a:ext cx="1560454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协议：</a:t>
            </a:r>
            <a:endParaRPr lang="en-US" altLang="zh-CN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3" y="2775275"/>
            <a:ext cx="736316" cy="7363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6202191"/>
            <a:ext cx="11812459" cy="487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_TYPE" val="#NeiR#"/>
  <p:tag name="MH_NUMBER" val="1"/>
  <p:tag name="MH_CATEGORY" val="#QiTTB#"/>
  <p:tag name="MH_LAYOUT" val="Desc"/>
  <p:tag name="MH" val="20160615203334"/>
  <p:tag name="MH_LIBRARY" val="GRAPHIC"/>
</p:tagLst>
</file>

<file path=ppt/tags/tag10.xml><?xml version="1.0" encoding="utf-8"?>
<p:tagLst xmlns:p="http://schemas.openxmlformats.org/presentationml/2006/main">
  <p:tag name="MH" val="20160602175401"/>
  <p:tag name="MH_LIBRARY" val="GRAPHIC"/>
</p:tagLst>
</file>

<file path=ppt/tags/tag11.xml><?xml version="1.0" encoding="utf-8"?>
<p:tagLst xmlns:p="http://schemas.openxmlformats.org/presentationml/2006/main">
  <p:tag name="MH" val="20160602175401"/>
  <p:tag name="MH_LIBRARY" val="GRAPHIC"/>
  <p:tag name="MH_ORDER" val="Straight Connector 74"/>
</p:tagLst>
</file>

<file path=ppt/tags/tag12.xml><?xml version="1.0" encoding="utf-8"?>
<p:tagLst xmlns:p="http://schemas.openxmlformats.org/presentationml/2006/main">
  <p:tag name="MH" val="20160602175401"/>
  <p:tag name="MH_LIBRARY" val="GRAPHIC"/>
  <p:tag name="MH_ORDER" val="Straight Connector 75"/>
</p:tagLst>
</file>

<file path=ppt/tags/tag13.xml><?xml version="1.0" encoding="utf-8"?>
<p:tagLst xmlns:p="http://schemas.openxmlformats.org/presentationml/2006/main">
  <p:tag name="MH" val="20160602175401"/>
  <p:tag name="MH_LIBRARY" val="GRAPHIC"/>
  <p:tag name="MH_ORDER" val="文本框 103"/>
</p:tagLst>
</file>

<file path=ppt/tags/tag14.xml><?xml version="1.0" encoding="utf-8"?>
<p:tagLst xmlns:p="http://schemas.openxmlformats.org/presentationml/2006/main">
  <p:tag name="MH" val="20160602175401"/>
  <p:tag name="MH_LIBRARY" val="GRAPHIC"/>
</p:tagLst>
</file>

<file path=ppt/tags/tag15.xml><?xml version="1.0" encoding="utf-8"?>
<p:tagLst xmlns:p="http://schemas.openxmlformats.org/presentationml/2006/main">
  <p:tag name="MH" val="20160602175401"/>
  <p:tag name="MH_LIBRARY" val="GRAPHIC"/>
  <p:tag name="MH_ORDER" val="Straight Connector 74"/>
</p:tagLst>
</file>

<file path=ppt/tags/tag16.xml><?xml version="1.0" encoding="utf-8"?>
<p:tagLst xmlns:p="http://schemas.openxmlformats.org/presentationml/2006/main">
  <p:tag name="MH" val="20160602175401"/>
  <p:tag name="MH_LIBRARY" val="GRAPHIC"/>
  <p:tag name="MH_ORDER" val="Straight Connector 75"/>
</p:tagLst>
</file>

<file path=ppt/tags/tag17.xml><?xml version="1.0" encoding="utf-8"?>
<p:tagLst xmlns:p="http://schemas.openxmlformats.org/presentationml/2006/main">
  <p:tag name="MH" val="20160602175401"/>
  <p:tag name="MH_LIBRARY" val="GRAPHIC"/>
  <p:tag name="MH_ORDER" val="文本框 103"/>
</p:tagLst>
</file>

<file path=ppt/tags/tag18.xml><?xml version="1.0" encoding="utf-8"?>
<p:tagLst xmlns:p="http://schemas.openxmlformats.org/presentationml/2006/main">
  <p:tag name="MH" val="20160602175401"/>
  <p:tag name="MH_LIBRARY" val="GRAPHIC"/>
</p:tagLst>
</file>

<file path=ppt/tags/tag19.xml><?xml version="1.0" encoding="utf-8"?>
<p:tagLst xmlns:p="http://schemas.openxmlformats.org/presentationml/2006/main">
  <p:tag name="MH" val="20160602175401"/>
  <p:tag name="MH_LIBRARY" val="GRAPHIC"/>
  <p:tag name="MH_ORDER" val="Straight Connector 74"/>
</p:tagLst>
</file>

<file path=ppt/tags/tag2.xml><?xml version="1.0" encoding="utf-8"?>
<p:tagLst xmlns:p="http://schemas.openxmlformats.org/presentationml/2006/main">
  <p:tag name="MH_TYPE" val="#NeiR#"/>
  <p:tag name="MH_NUMBER" val="2"/>
  <p:tag name="MH_CATEGORY" val="#BingLLB#"/>
  <p:tag name="MH_LAYOUT" val="SubTitle"/>
  <p:tag name="MH" val="20160608155325"/>
  <p:tag name="MH_LIBRARY" val="GRAPHIC"/>
</p:tagLst>
</file>

<file path=ppt/tags/tag20.xml><?xml version="1.0" encoding="utf-8"?>
<p:tagLst xmlns:p="http://schemas.openxmlformats.org/presentationml/2006/main">
  <p:tag name="MH" val="20160602175401"/>
  <p:tag name="MH_LIBRARY" val="GRAPHIC"/>
  <p:tag name="MH_ORDER" val="Straight Connector 75"/>
</p:tagLst>
</file>

<file path=ppt/tags/tag21.xml><?xml version="1.0" encoding="utf-8"?>
<p:tagLst xmlns:p="http://schemas.openxmlformats.org/presentationml/2006/main">
  <p:tag name="MH" val="20160602175401"/>
  <p:tag name="MH_LIBRARY" val="GRAPHIC"/>
  <p:tag name="MH_ORDER" val="文本框 103"/>
</p:tagLst>
</file>

<file path=ppt/tags/tag22.xml><?xml version="1.0" encoding="utf-8"?>
<p:tagLst xmlns:p="http://schemas.openxmlformats.org/presentationml/2006/main">
  <p:tag name="MH" val="20160602175401"/>
  <p:tag name="MH_LIBRARY" val="GRAPHIC"/>
</p:tagLst>
</file>

<file path=ppt/tags/tag23.xml><?xml version="1.0" encoding="utf-8"?>
<p:tagLst xmlns:p="http://schemas.openxmlformats.org/presentationml/2006/main">
  <p:tag name="MH" val="20160602175401"/>
  <p:tag name="MH_LIBRARY" val="GRAPHIC"/>
  <p:tag name="MH_ORDER" val="文本框 103"/>
</p:tagLst>
</file>

<file path=ppt/tags/tag24.xml><?xml version="1.0" encoding="utf-8"?>
<p:tagLst xmlns:p="http://schemas.openxmlformats.org/presentationml/2006/main">
  <p:tag name="MH" val="20160602175401"/>
  <p:tag name="MH_LIBRARY" val="GRAPHIC"/>
</p:tagLst>
</file>

<file path=ppt/tags/tag3.xml><?xml version="1.0" encoding="utf-8"?>
<p:tagLst xmlns:p="http://schemas.openxmlformats.org/presentationml/2006/main">
  <p:tag name="MH" val="20160602175401"/>
  <p:tag name="MH_LIBRARY" val="GRAPHIC"/>
  <p:tag name="MH_ORDER" val="Straight Connector 74"/>
</p:tagLst>
</file>

<file path=ppt/tags/tag4.xml><?xml version="1.0" encoding="utf-8"?>
<p:tagLst xmlns:p="http://schemas.openxmlformats.org/presentationml/2006/main">
  <p:tag name="MH" val="20160602175401"/>
  <p:tag name="MH_LIBRARY" val="GRAPHIC"/>
  <p:tag name="MH_ORDER" val="Straight Connector 75"/>
</p:tagLst>
</file>

<file path=ppt/tags/tag5.xml><?xml version="1.0" encoding="utf-8"?>
<p:tagLst xmlns:p="http://schemas.openxmlformats.org/presentationml/2006/main">
  <p:tag name="MH" val="20160602175401"/>
  <p:tag name="MH_LIBRARY" val="GRAPHIC"/>
  <p:tag name="MH_ORDER" val="文本框 103"/>
</p:tagLst>
</file>

<file path=ppt/tags/tag6.xml><?xml version="1.0" encoding="utf-8"?>
<p:tagLst xmlns:p="http://schemas.openxmlformats.org/presentationml/2006/main">
  <p:tag name="MH" val="20160602175401"/>
  <p:tag name="MH_LIBRARY" val="GRAPHIC"/>
</p:tagLst>
</file>

<file path=ppt/tags/tag7.xml><?xml version="1.0" encoding="utf-8"?>
<p:tagLst xmlns:p="http://schemas.openxmlformats.org/presentationml/2006/main">
  <p:tag name="MH" val="20160602175401"/>
  <p:tag name="MH_LIBRARY" val="GRAPHIC"/>
  <p:tag name="MH_ORDER" val="Straight Connector 74"/>
</p:tagLst>
</file>

<file path=ppt/tags/tag8.xml><?xml version="1.0" encoding="utf-8"?>
<p:tagLst xmlns:p="http://schemas.openxmlformats.org/presentationml/2006/main">
  <p:tag name="MH" val="20160602175401"/>
  <p:tag name="MH_LIBRARY" val="GRAPHIC"/>
  <p:tag name="MH_ORDER" val="Straight Connector 75"/>
</p:tagLst>
</file>

<file path=ppt/tags/tag9.xml><?xml version="1.0" encoding="utf-8"?>
<p:tagLst xmlns:p="http://schemas.openxmlformats.org/presentationml/2006/main">
  <p:tag name="MH" val="20160602175401"/>
  <p:tag name="MH_LIBRARY" val="GRAPHIC"/>
  <p:tag name="MH_ORDER" val="文本框 103"/>
</p:tagLst>
</file>

<file path=ppt/theme/theme1.xml><?xml version="1.0" encoding="utf-8"?>
<a:theme xmlns:a="http://schemas.openxmlformats.org/drawingml/2006/main" name="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anose="020B0604020202090204" pitchFamily="34" charset="0"/>
            <a:cs typeface="Arial" panose="020B060402020209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5431</Words>
  <Application>WPS 演示</Application>
  <PresentationFormat>自定义</PresentationFormat>
  <Paragraphs>338</Paragraphs>
  <Slides>34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54" baseType="lpstr">
      <vt:lpstr>Arial</vt:lpstr>
      <vt:lpstr>方正书宋_GBK</vt:lpstr>
      <vt:lpstr>Wingdings</vt:lpstr>
      <vt:lpstr>Arial</vt:lpstr>
      <vt:lpstr>微软雅黑</vt:lpstr>
      <vt:lpstr>汉仪旗黑</vt:lpstr>
      <vt:lpstr>Calibri</vt:lpstr>
      <vt:lpstr>宋体</vt:lpstr>
      <vt:lpstr>Wingdings</vt:lpstr>
      <vt:lpstr>Helvetica Neue</vt:lpstr>
      <vt:lpstr>汉仪书宋二KW</vt:lpstr>
      <vt:lpstr>Microsoft YaHei</vt:lpstr>
      <vt:lpstr>Monaco</vt:lpstr>
      <vt:lpstr>Courier</vt:lpstr>
      <vt:lpstr>宋体</vt:lpstr>
      <vt:lpstr>Arial Unicode MS</vt:lpstr>
      <vt:lpstr>苹方-简</vt:lpstr>
      <vt:lpstr>黑体</vt:lpstr>
      <vt:lpstr>汉仪中黑KW</vt:lpstr>
      <vt:lpstr>Lenovo Master</vt:lpstr>
      <vt:lpstr>PowerPoint 演示文稿</vt:lpstr>
      <vt:lpstr>PowerPoint 演示文稿</vt:lpstr>
      <vt:lpstr>PowerPoint 演示文稿</vt:lpstr>
      <vt:lpstr>HTTP基本原理：URL</vt:lpstr>
      <vt:lpstr>HTTP基本原理：URL</vt:lpstr>
      <vt:lpstr>HTTP基本原理：URI</vt:lpstr>
      <vt:lpstr>HTTP基本原理：URI</vt:lpstr>
      <vt:lpstr>HTTP基本原理：URL拆分</vt:lpstr>
      <vt:lpstr>HTTP基本原理：协议</vt:lpstr>
      <vt:lpstr>HTTP基本原理：HTTP</vt:lpstr>
      <vt:lpstr>HTTP基本原理：HTTPS</vt:lpstr>
      <vt:lpstr>HTTP基本原理：IP地址 &amp; 域名</vt:lpstr>
      <vt:lpstr>HTTP基本原理：IP地址 &amp; 域名</vt:lpstr>
      <vt:lpstr>HTTP基本原理：URL拆分</vt:lpstr>
      <vt:lpstr>HTTP基本原理：URL规则</vt:lpstr>
      <vt:lpstr>HTTP基本原理：URL规则</vt:lpstr>
      <vt:lpstr>HTTP基本原理：URL规则</vt:lpstr>
      <vt:lpstr>HTTP基本原理：URL规则</vt:lpstr>
      <vt:lpstr>HTTP基本原理：URL规则</vt:lpstr>
      <vt:lpstr>PowerPoint 演示文稿</vt:lpstr>
      <vt:lpstr>PowerPoint 演示文稿</vt:lpstr>
      <vt:lpstr>Web网络基础</vt:lpstr>
      <vt:lpstr>Web基本原理：HTML</vt:lpstr>
      <vt:lpstr>Web基本原理：CSS</vt:lpstr>
      <vt:lpstr>Web基本原理：JavaScript</vt:lpstr>
      <vt:lpstr>Web基本原理：CSS选择器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and Goes up to Two Lines</dc:title>
  <dc:creator>kathyp</dc:creator>
  <cp:lastModifiedBy>Weston</cp:lastModifiedBy>
  <cp:revision>746</cp:revision>
  <dcterms:created xsi:type="dcterms:W3CDTF">2022-04-02T02:26:38Z</dcterms:created>
  <dcterms:modified xsi:type="dcterms:W3CDTF">2022-04-02T02:26:38Z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2052-4.0.1.6533</vt:lpwstr>
  </property>
  <property fmtid="{D5CDD505-2E9C-101B-9397-08002B2CF9AE}" pid="3" name="ICV">
    <vt:lpwstr>DED6C87C08C04A94A2273E75DAE3EE0A</vt:lpwstr>
  </property>
</Properties>
</file>